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0" r:id="rId5"/>
    <p:sldId id="259" r:id="rId6"/>
    <p:sldId id="269" r:id="rId7"/>
    <p:sldId id="271" r:id="rId8"/>
    <p:sldId id="272" r:id="rId9"/>
    <p:sldId id="260" r:id="rId10"/>
    <p:sldId id="275" r:id="rId11"/>
    <p:sldId id="274" r:id="rId12"/>
    <p:sldId id="273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9090025" cy="5129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120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E3751-FF98-4419-9BFF-0AAE3BA22457}" type="datetimeFigureOut">
              <a:rPr lang="es-419" smtClean="0"/>
              <a:t>8/2/2025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1143000"/>
            <a:ext cx="5470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D7405-9ACA-4B60-9502-BC3B4F39A1B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5291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FD7405-9ACA-4B60-9502-BC3B4F39A1B9}" type="slidenum">
              <a:rPr lang="es-419" smtClean="0"/>
              <a:t>10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08699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FD7405-9ACA-4B60-9502-BC3B4F39A1B9}" type="slidenum">
              <a:rPr lang="es-419" smtClean="0"/>
              <a:t>12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76676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8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000" y="875279"/>
            <a:ext cx="765000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defRPr sz="4400">
                <a:solidFill>
                  <a:srgbClr val="FFFFFF"/>
                </a:solidFill>
                <a:latin typeface="Quicksand Bold"/>
              </a:defRPr>
            </a:pPr>
            <a:r>
              <a:rPr dirty="0"/>
              <a:t>Cap</a:t>
            </a:r>
            <a:r>
              <a:rPr lang="es-419" dirty="0"/>
              <a:t>í</a:t>
            </a:r>
            <a:r>
              <a:rPr dirty="0" err="1"/>
              <a:t>tulo</a:t>
            </a:r>
            <a:r>
              <a:rPr dirty="0"/>
              <a:t> XVII - Salud Oral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20000" y="2520000"/>
            <a:ext cx="7650000" cy="0"/>
          </a:xfrm>
          <a:prstGeom prst="line">
            <a:avLst/>
          </a:prstGeom>
          <a:ln w="9525">
            <a:solidFill>
              <a:srgbClr val="F1CB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8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690000" cy="5130000"/>
          </a:xfrm>
          <a:prstGeom prst="rect">
            <a:avLst/>
          </a:prstGeom>
          <a:solidFill>
            <a:srgbClr val="FB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7600" y="709200"/>
            <a:ext cx="2520000" cy="68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62626"/>
                </a:solidFill>
                <a:latin typeface="Quicksand Bold"/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7600" y="2880000"/>
            <a:ext cx="3006000" cy="45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62626"/>
                </a:solidFill>
                <a:latin typeface="Rubik Light"/>
              </a:defRPr>
            </a:pPr>
            <a:r>
              <a:t>Atención Primaria, Prevención y Tratamiento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40000" y="3276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1. </a:t>
            </a:r>
            <a:r>
              <a:rPr sz="1500">
                <a:solidFill>
                  <a:srgbClr val="BECFFF"/>
                </a:solidFill>
                <a:latin typeface="Rubik Regular"/>
              </a:rPr>
              <a:t>Atención Primaria de Salud y Salud Oral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0000" y="51912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2. </a:t>
            </a:r>
            <a:r>
              <a:rPr sz="1500">
                <a:solidFill>
                  <a:srgbClr val="BECFFF"/>
                </a:solidFill>
                <a:latin typeface="Rubik Regular"/>
              </a:rPr>
              <a:t>Importancia de la Salud Oral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40000" y="100548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3. </a:t>
            </a:r>
            <a:r>
              <a:rPr sz="1500">
                <a:solidFill>
                  <a:srgbClr val="BECFFF"/>
                </a:solidFill>
                <a:latin typeface="Rubik Regular"/>
              </a:rPr>
              <a:t>Desarrollo e Importancia de las Denticiones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40000" y="149184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4. </a:t>
            </a:r>
            <a:r>
              <a:rPr sz="1500">
                <a:solidFill>
                  <a:srgbClr val="BECFFF"/>
                </a:solidFill>
                <a:latin typeface="Rubik Regular"/>
              </a:rPr>
              <a:t>Enfermedades de la Boca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0000" y="197820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5. </a:t>
            </a:r>
            <a:r>
              <a:rPr sz="1500">
                <a:solidFill>
                  <a:srgbClr val="BECFFF"/>
                </a:solidFill>
                <a:latin typeface="Rubik Regular"/>
              </a:rPr>
              <a:t>Medidas Preventivas Contra la Caries y Enfermedades Periodontales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0000" y="246456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6. </a:t>
            </a:r>
            <a:r>
              <a:rPr sz="1500">
                <a:solidFill>
                  <a:srgbClr val="BECFFF"/>
                </a:solidFill>
                <a:latin typeface="Rubik Regular"/>
              </a:rPr>
              <a:t>Programas de Prevención Oral en las Escuelas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40000" y="295092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7. </a:t>
            </a:r>
            <a:r>
              <a:rPr sz="1500">
                <a:solidFill>
                  <a:srgbClr val="BECFFF"/>
                </a:solidFill>
                <a:latin typeface="Rubik Regular"/>
              </a:rPr>
              <a:t>Tratamiento Odontológico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0000" y="343728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8. </a:t>
            </a:r>
            <a:r>
              <a:rPr sz="1500">
                <a:solidFill>
                  <a:srgbClr val="BECFFF"/>
                </a:solidFill>
                <a:latin typeface="Rubik Regular"/>
              </a:rPr>
              <a:t>Conclusiones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40000" y="3923640"/>
            <a:ext cx="4075200" cy="45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2100">
                <a:solidFill>
                  <a:srgbClr val="FFCC4C"/>
                </a:solidFill>
                <a:latin typeface="Rubik Regular"/>
              </a:defRPr>
            </a:pPr>
            <a:r>
              <a:t>9. </a:t>
            </a:r>
            <a:r>
              <a:rPr sz="1500">
                <a:solidFill>
                  <a:srgbClr val="BECFFF"/>
                </a:solidFill>
                <a:latin typeface="Rubik Regular"/>
              </a:rPr>
              <a:t>Preguntas y Respuestas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600" y="525600"/>
            <a:ext cx="360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Capítulo XVII - Salud Oral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6055" y="1273065"/>
            <a:ext cx="3960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888888"/>
                </a:solidFill>
                <a:latin typeface="Rubik Regular"/>
              </a:defRPr>
            </a:pPr>
            <a:r>
              <a:rPr b="1" dirty="0" err="1"/>
              <a:t>Atención</a:t>
            </a:r>
            <a:r>
              <a:rPr b="1" dirty="0"/>
              <a:t> Primaria, </a:t>
            </a:r>
            <a:r>
              <a:rPr b="1" dirty="0" err="1"/>
              <a:t>Prevención</a:t>
            </a:r>
            <a:r>
              <a:rPr b="1" dirty="0"/>
              <a:t> y </a:t>
            </a:r>
            <a:r>
              <a:rPr b="1" dirty="0" err="1"/>
              <a:t>Tratamiento</a:t>
            </a:r>
            <a:endParaRPr lang="es-419" b="1" dirty="0"/>
          </a:p>
          <a:p>
            <a:pPr>
              <a:defRPr sz="1500">
                <a:solidFill>
                  <a:srgbClr val="888888"/>
                </a:solidFill>
                <a:latin typeface="Rubik Regular"/>
              </a:defRPr>
            </a:pPr>
            <a:endParaRPr lang="es-419" dirty="0"/>
          </a:p>
          <a:p>
            <a:pPr>
              <a:defRPr sz="1500">
                <a:solidFill>
                  <a:srgbClr val="888888"/>
                </a:solidFill>
                <a:latin typeface="Rubik Regular"/>
              </a:defRPr>
            </a:pP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25600" y="4874400"/>
            <a:ext cx="4993200" cy="104400"/>
          </a:xfrm>
          <a:prstGeom prst="rect">
            <a:avLst/>
          </a:prstGeom>
          <a:solidFill>
            <a:srgbClr val="FFD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600" y="518400"/>
            <a:ext cx="4100400" cy="4100400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58B475BE-AA17-45A1-E512-50DE759D5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321" y="2000722"/>
            <a:ext cx="472146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altLang="es-MX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MX" altLang="es-MX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"La salud oral es más que dientes limpios, es el reflejo de la salud integral de una persona.“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altLang="es-MX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MX" altLang="es-MX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"Desde la infancia, la prevención en salud oral define la calidad de vida en el futuro."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E576B10-1E8D-F63F-1E45-2803495D253D}"/>
              </a:ext>
            </a:extLst>
          </p:cNvPr>
          <p:cNvSpPr txBox="1"/>
          <p:nvPr/>
        </p:nvSpPr>
        <p:spPr>
          <a:xfrm>
            <a:off x="153483" y="3584544"/>
            <a:ext cx="45442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200" dirty="0"/>
              <a:t>Entender la importancia de la salud oral en la salud general.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200" dirty="0"/>
              <a:t>Reconocer el papel de la APS en la promoción de la salud oral.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200" dirty="0"/>
              <a:t>Explorar medidas preventivas eficaces para enfermedades bucales.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200" dirty="0"/>
              <a:t>Valorar programas escolares como herramienta para la prevención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2F779F7-3195-FC5F-8E2B-FE908BF236B3}"/>
              </a:ext>
            </a:extLst>
          </p:cNvPr>
          <p:cNvSpPr txBox="1"/>
          <p:nvPr/>
        </p:nvSpPr>
        <p:spPr>
          <a:xfrm>
            <a:off x="1122219" y="3107733"/>
            <a:ext cx="4544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Objetivos clave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12F77-71CF-EAFA-DC3F-43F337ECC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EB1304-4779-D2DB-6964-A386B1A83B8D}"/>
              </a:ext>
            </a:extLst>
          </p:cNvPr>
          <p:cNvSpPr/>
          <p:nvPr/>
        </p:nvSpPr>
        <p:spPr>
          <a:xfrm>
            <a:off x="0" y="0"/>
            <a:ext cx="1745673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1DB904-1840-CCEF-C909-18B4A5754EF2}"/>
              </a:ext>
            </a:extLst>
          </p:cNvPr>
          <p:cNvSpPr txBox="1"/>
          <p:nvPr/>
        </p:nvSpPr>
        <p:spPr>
          <a:xfrm>
            <a:off x="4068000" y="226800"/>
            <a:ext cx="3906000" cy="43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¿Qué es la APS en Salud Oral?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C94A3C-D9C4-E7E2-C523-B45946385277}"/>
              </a:ext>
            </a:extLst>
          </p:cNvPr>
          <p:cNvSpPr txBox="1"/>
          <p:nvPr/>
        </p:nvSpPr>
        <p:spPr>
          <a:xfrm>
            <a:off x="3616036" y="1366225"/>
            <a:ext cx="49599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La APS en salud oral no solo se enfoca en el tratamiento, sino en educar, prevenir y garantizar que todos tengan acceso a los servicios básicos.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033E0A2-B333-5D42-FE1D-DC29CE93FFF3}"/>
              </a:ext>
            </a:extLst>
          </p:cNvPr>
          <p:cNvSpPr txBox="1"/>
          <p:nvPr/>
        </p:nvSpPr>
        <p:spPr>
          <a:xfrm>
            <a:off x="2133600" y="2499882"/>
            <a:ext cx="671252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b="1" dirty="0"/>
              <a:t>Importancia de la APS:</a:t>
            </a:r>
            <a:endParaRPr lang="es-419" dirty="0"/>
          </a:p>
          <a:p>
            <a:pPr>
              <a:buFont typeface="Arial" panose="020B0604020202020204" pitchFamily="34" charset="0"/>
              <a:buChar char="•"/>
            </a:pPr>
            <a:r>
              <a:rPr lang="es-419" dirty="0"/>
              <a:t>Es el primer nivel de atención en el sistema de salud y el más cercano a la comunidad.</a:t>
            </a:r>
          </a:p>
          <a:p>
            <a:endParaRPr lang="es-419" dirty="0"/>
          </a:p>
          <a:p>
            <a:pPr>
              <a:buFont typeface="Arial" panose="020B0604020202020204" pitchFamily="34" charset="0"/>
              <a:buChar char="•"/>
            </a:pPr>
            <a:r>
              <a:rPr lang="es-419" dirty="0"/>
              <a:t>Su objetivo es </a:t>
            </a:r>
            <a:r>
              <a:rPr lang="es-419" b="1" dirty="0"/>
              <a:t>prevenir enfermedades bucales comunes (caries, periodontitis)</a:t>
            </a:r>
            <a:r>
              <a:rPr lang="es-419" dirty="0"/>
              <a:t> antes de que se conviertan en problemas graves.</a:t>
            </a:r>
          </a:p>
        </p:txBody>
      </p:sp>
    </p:spTree>
    <p:extLst>
      <p:ext uri="{BB962C8B-B14F-4D97-AF65-F5344CB8AC3E}">
        <p14:creationId xmlns:p14="http://schemas.microsoft.com/office/powerpoint/2010/main" val="3308254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8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068000" y="226800"/>
            <a:ext cx="3906000" cy="43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¿Qué es la APS en Salud Oral?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CA9EC225-3100-1808-B120-A4EAD0E6C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694" y="1614701"/>
            <a:ext cx="563461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Equipos móviles de salud que visitan zonas rurales.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Clínicas comunitarias que brindan educación en higiene oral y servicios básicos como aplicación de fluoruro o selladores.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EB075C1-9514-1A79-888F-A14195DF79D1}"/>
              </a:ext>
            </a:extLst>
          </p:cNvPr>
          <p:cNvSpPr txBox="1"/>
          <p:nvPr/>
        </p:nvSpPr>
        <p:spPr>
          <a:xfrm>
            <a:off x="3678382" y="1066774"/>
            <a:ext cx="454429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000" b="1" dirty="0">
                <a:latin typeface="Rubik Medium"/>
              </a:rPr>
              <a:t>1. </a:t>
            </a:r>
            <a:r>
              <a:rPr lang="es-419" sz="1800" dirty="0">
                <a:latin typeface="Rubik Regular"/>
              </a:rPr>
              <a:t>Estrategia para acercar servicios básicos de salud oral a la comunidad.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3782C-C4A7-71BF-D96A-2BDA3D3C1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2C1CE6-7C8E-7E73-AB86-27E229791444}"/>
              </a:ext>
            </a:extLst>
          </p:cNvPr>
          <p:cNvSpPr/>
          <p:nvPr/>
        </p:nvSpPr>
        <p:spPr>
          <a:xfrm>
            <a:off x="0" y="-787"/>
            <a:ext cx="90072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3326B34-85AE-11F4-5493-A49ABCA77FAC}"/>
              </a:ext>
            </a:extLst>
          </p:cNvPr>
          <p:cNvSpPr txBox="1"/>
          <p:nvPr/>
        </p:nvSpPr>
        <p:spPr>
          <a:xfrm>
            <a:off x="3283528" y="690145"/>
            <a:ext cx="454429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000" b="1" dirty="0">
                <a:latin typeface="Rubik Medium"/>
              </a:rPr>
              <a:t>2. </a:t>
            </a:r>
            <a:r>
              <a:rPr lang="es-419" sz="1800" dirty="0">
                <a:latin typeface="Rubik Regular"/>
              </a:rPr>
              <a:t>Enfocada en la prevención y la promoción de hábitos saludables.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EDBDC49E-D9C9-CB7A-A391-938200F25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848" y="1557472"/>
            <a:ext cx="732417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Capacitación sobre técnicas de cepillado.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Charlas en escuelas sobre el impacto de la dieta en la salud dental.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Actividades comunitarias para reducir el consumo de azúcares refinados. </a:t>
            </a:r>
          </a:p>
        </p:txBody>
      </p:sp>
    </p:spTree>
    <p:extLst>
      <p:ext uri="{BB962C8B-B14F-4D97-AF65-F5344CB8AC3E}">
        <p14:creationId xmlns:p14="http://schemas.microsoft.com/office/powerpoint/2010/main" val="2450158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5B2EE-2C1C-DED5-1EC1-9FFF5830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65C9C4-9D21-4357-4DD9-F350C1CA6F2B}"/>
              </a:ext>
            </a:extLst>
          </p:cNvPr>
          <p:cNvSpPr/>
          <p:nvPr/>
        </p:nvSpPr>
        <p:spPr>
          <a:xfrm>
            <a:off x="0" y="0"/>
            <a:ext cx="88776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9DA6556-7728-8886-94F6-5A7BCD31E586}"/>
              </a:ext>
            </a:extLst>
          </p:cNvPr>
          <p:cNvSpPr txBox="1"/>
          <p:nvPr/>
        </p:nvSpPr>
        <p:spPr>
          <a:xfrm>
            <a:off x="3567546" y="752491"/>
            <a:ext cx="454429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000" b="1" dirty="0">
                <a:latin typeface="Rubik Medium"/>
              </a:rPr>
              <a:t>3. </a:t>
            </a:r>
            <a:r>
              <a:rPr lang="es-419" sz="1800" dirty="0">
                <a:latin typeface="Rubik Regular"/>
              </a:rPr>
              <a:t>Reducción de desigualdades en el acceso a la salud dental.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3119A366-E605-E54F-05BF-A806B11D5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255" y="2146795"/>
            <a:ext cx="6680345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Establecer programas para comunidades vulnerables.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Ejemplo: Programas gratuitos para niños y adultos mayores que no tienen seguro dental.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Generar conciencia sobre la salud bucal como un derecho, no un privilegio. </a:t>
            </a:r>
          </a:p>
        </p:txBody>
      </p:sp>
    </p:spTree>
    <p:extLst>
      <p:ext uri="{BB962C8B-B14F-4D97-AF65-F5344CB8AC3E}">
        <p14:creationId xmlns:p14="http://schemas.microsoft.com/office/powerpoint/2010/main" val="1382684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D38FDD4-AD9E-F01C-E9AB-509D194901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9090025" cy="511313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394F96E-F20F-0AB6-FDFE-FC1AA295C2EB}"/>
              </a:ext>
            </a:extLst>
          </p:cNvPr>
          <p:cNvSpPr txBox="1"/>
          <p:nvPr/>
        </p:nvSpPr>
        <p:spPr>
          <a:xfrm>
            <a:off x="886691" y="1202579"/>
            <a:ext cx="7509163" cy="1384995"/>
          </a:xfrm>
          <a:prstGeom prst="rect">
            <a:avLst/>
          </a:prstGeom>
          <a:noFill/>
          <a:effectLst>
            <a:glow>
              <a:schemeClr val="accent1">
                <a:lumMod val="20000"/>
                <a:lumOff val="80000"/>
                <a:alpha val="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s-419" sz="2800" b="1" dirty="0">
                <a:solidFill>
                  <a:schemeClr val="bg1"/>
                </a:solidFill>
              </a:rPr>
              <a:t>"¿Qué papel juega la APS en garantizar que las comunidades más alejadas accedan a servicios de salud oral?"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1E8FCDA-FF48-80F0-96EA-9CE87BD9F02B}"/>
              </a:ext>
            </a:extLst>
          </p:cNvPr>
          <p:cNvSpPr txBox="1"/>
          <p:nvPr/>
        </p:nvSpPr>
        <p:spPr>
          <a:xfrm>
            <a:off x="950400" y="3544357"/>
            <a:ext cx="707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dirty="0">
                <a:solidFill>
                  <a:schemeClr val="bg1"/>
                </a:solidFill>
              </a:rPr>
              <a:t>"Invertir en APS reduce desigualdades y mejora la calidad de vida de toda la población."</a:t>
            </a:r>
          </a:p>
        </p:txBody>
      </p:sp>
    </p:spTree>
    <p:extLst>
      <p:ext uri="{BB962C8B-B14F-4D97-AF65-F5344CB8AC3E}">
        <p14:creationId xmlns:p14="http://schemas.microsoft.com/office/powerpoint/2010/main" val="2502444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787"/>
            <a:ext cx="89856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068000" y="226800"/>
            <a:ext cx="480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rPr dirty="0"/>
              <a:t>La Salud Oral y Su Impacto General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FA26E67-0145-969A-CECD-3AFFAB5D7781}"/>
              </a:ext>
            </a:extLst>
          </p:cNvPr>
          <p:cNvPicPr>
            <a:picLocks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414025" y="806006"/>
            <a:ext cx="3528000" cy="370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C7559E7-26FA-6CDF-E2EC-9791F52A94C8}"/>
              </a:ext>
            </a:extLst>
          </p:cNvPr>
          <p:cNvSpPr txBox="1"/>
          <p:nvPr/>
        </p:nvSpPr>
        <p:spPr>
          <a:xfrm>
            <a:off x="2669400" y="1559002"/>
            <a:ext cx="6208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Cómo la salud oral afecta el bienestar general, no solo a nivel estético, sino también funcional y sistémico.</a:t>
            </a:r>
          </a:p>
          <a:p>
            <a:endParaRPr lang="es-419" b="1" dirty="0"/>
          </a:p>
          <a:p>
            <a:endParaRPr lang="es-419" b="1" dirty="0"/>
          </a:p>
          <a:p>
            <a:r>
              <a:rPr lang="es-419" b="1" dirty="0"/>
              <a:t>Con el enfoque:</a:t>
            </a:r>
            <a:endParaRPr lang="es-419" dirty="0"/>
          </a:p>
          <a:p>
            <a:pPr>
              <a:buFont typeface="Arial" panose="020B0604020202020204" pitchFamily="34" charset="0"/>
              <a:buChar char="•"/>
            </a:pPr>
            <a:r>
              <a:rPr lang="es-419" dirty="0"/>
              <a:t>De resaltar la </a:t>
            </a:r>
            <a:r>
              <a:rPr lang="es-419" b="1" dirty="0"/>
              <a:t>conexión entre la boca y el resto del cuerpo</a:t>
            </a:r>
            <a:r>
              <a:rPr lang="es-419" dirty="0"/>
              <a:t>, destacando el impacto de enfermedades bucales en la salud integral.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F939E-5051-3137-BBF3-40C96C4B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C95104-1D34-BA00-D4C8-E5172899B33F}"/>
              </a:ext>
            </a:extLst>
          </p:cNvPr>
          <p:cNvSpPr/>
          <p:nvPr/>
        </p:nvSpPr>
        <p:spPr>
          <a:xfrm>
            <a:off x="-1" y="-787"/>
            <a:ext cx="9090025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71BE12-F177-F460-9FDE-C57CE514E255}"/>
              </a:ext>
            </a:extLst>
          </p:cNvPr>
          <p:cNvSpPr txBox="1"/>
          <p:nvPr/>
        </p:nvSpPr>
        <p:spPr>
          <a:xfrm>
            <a:off x="4068000" y="226800"/>
            <a:ext cx="480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rPr dirty="0"/>
              <a:t>La Salud Oral y Su Impacto General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3203A26-1A97-8096-33D9-74206AA3922E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414025" y="806006"/>
            <a:ext cx="3528000" cy="370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002AF26-B4A0-8E32-D84D-8784E607F0B6}"/>
              </a:ext>
            </a:extLst>
          </p:cNvPr>
          <p:cNvSpPr txBox="1"/>
          <p:nvPr/>
        </p:nvSpPr>
        <p:spPr>
          <a:xfrm>
            <a:off x="3074400" y="777052"/>
            <a:ext cx="5414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b="1" dirty="0">
                <a:latin typeface="Rubik Regular"/>
              </a:rPr>
              <a:t>La boca es la puerta de entrada al bienestar general.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F6725C3-43F2-DB9F-DE6B-5C746471C9A1}"/>
              </a:ext>
            </a:extLst>
          </p:cNvPr>
          <p:cNvSpPr txBox="1"/>
          <p:nvPr/>
        </p:nvSpPr>
        <p:spPr>
          <a:xfrm>
            <a:off x="2550625" y="2029694"/>
            <a:ext cx="6539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419" dirty="0">
                <a:solidFill>
                  <a:schemeClr val="bg1"/>
                </a:solidFill>
              </a:rPr>
              <a:t>La boca no solo permite hablar y masticar, sino que es la primera línea de defensa contra infecciones.</a:t>
            </a:r>
          </a:p>
          <a:p>
            <a:pPr>
              <a:buFont typeface="Arial" panose="020B0604020202020204" pitchFamily="34" charset="0"/>
              <a:buChar char="•"/>
            </a:pPr>
            <a:endParaRPr lang="es-419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419" dirty="0">
                <a:solidFill>
                  <a:schemeClr val="bg1"/>
                </a:solidFill>
              </a:rPr>
              <a:t>A través de la boca, los nutrientes esenciales entran al cuerpo, lo que la conecta directamente con el bienestar general.</a:t>
            </a:r>
          </a:p>
          <a:p>
            <a:pPr>
              <a:buFont typeface="Arial" panose="020B0604020202020204" pitchFamily="34" charset="0"/>
              <a:buChar char="•"/>
            </a:pPr>
            <a:endParaRPr lang="es-419" dirty="0">
              <a:solidFill>
                <a:schemeClr val="bg1"/>
              </a:solidFill>
            </a:endParaRPr>
          </a:p>
          <a:p>
            <a:r>
              <a:rPr lang="es-419" dirty="0">
                <a:solidFill>
                  <a:schemeClr val="bg1"/>
                </a:solidFill>
              </a:rPr>
              <a:t>💡 </a:t>
            </a:r>
            <a:r>
              <a:rPr lang="es-419" b="1" dirty="0">
                <a:solidFill>
                  <a:schemeClr val="bg1"/>
                </a:solidFill>
              </a:rPr>
              <a:t>Dato curioso:</a:t>
            </a:r>
            <a:r>
              <a:rPr lang="es-419" dirty="0">
                <a:solidFill>
                  <a:schemeClr val="bg1"/>
                </a:solidFill>
              </a:rPr>
              <a:t> Las enfermedades bucales no tratadas son una de las afecciones más comunes a nivel mundial, según la OMS.</a:t>
            </a:r>
          </a:p>
        </p:txBody>
      </p:sp>
    </p:spTree>
    <p:extLst>
      <p:ext uri="{BB962C8B-B14F-4D97-AF65-F5344CB8AC3E}">
        <p14:creationId xmlns:p14="http://schemas.microsoft.com/office/powerpoint/2010/main" val="1541478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26227-59B4-ACA5-6F65-C799287FB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FB64FB-45BF-B2E3-4A33-36F3DFBEC6CC}"/>
              </a:ext>
            </a:extLst>
          </p:cNvPr>
          <p:cNvSpPr/>
          <p:nvPr/>
        </p:nvSpPr>
        <p:spPr>
          <a:xfrm>
            <a:off x="-1" y="-787"/>
            <a:ext cx="9090025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825183-99E7-C766-B2AF-19CAD5B12419}"/>
              </a:ext>
            </a:extLst>
          </p:cNvPr>
          <p:cNvSpPr txBox="1"/>
          <p:nvPr/>
        </p:nvSpPr>
        <p:spPr>
          <a:xfrm>
            <a:off x="4068000" y="226800"/>
            <a:ext cx="480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rPr dirty="0"/>
              <a:t>La Salud Oral y Su Impacto General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6791AC9-3BEE-D16D-3C90-71C0A5B8F868}"/>
              </a:ext>
            </a:extLst>
          </p:cNvPr>
          <p:cNvPicPr>
            <a:picLocks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414025" y="806006"/>
            <a:ext cx="3528000" cy="370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5DE3567-763E-29FE-DF7C-C490397A0D05}"/>
              </a:ext>
            </a:extLst>
          </p:cNvPr>
          <p:cNvSpPr txBox="1"/>
          <p:nvPr/>
        </p:nvSpPr>
        <p:spPr>
          <a:xfrm>
            <a:off x="1159200" y="931287"/>
            <a:ext cx="766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b="1" dirty="0">
                <a:latin typeface="Rubik Regular"/>
              </a:rPr>
              <a:t>Enfermedades bucales pueden afectar la nutrición, el habla y la autoestima.</a:t>
            </a:r>
            <a:endParaRPr lang="es-419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F0C289B-6532-2671-4A19-49C26CD3AC48}"/>
              </a:ext>
            </a:extLst>
          </p:cNvPr>
          <p:cNvSpPr txBox="1"/>
          <p:nvPr/>
        </p:nvSpPr>
        <p:spPr>
          <a:xfrm>
            <a:off x="1159200" y="1889850"/>
            <a:ext cx="7783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419" dirty="0">
                <a:solidFill>
                  <a:schemeClr val="bg1"/>
                </a:solidFill>
              </a:rPr>
              <a:t>Problemas como las caries o las enfermedades periodontales dificultan la masticación, afectando la dieta.</a:t>
            </a:r>
          </a:p>
          <a:p>
            <a:pPr>
              <a:buFont typeface="Arial" panose="020B0604020202020204" pitchFamily="34" charset="0"/>
              <a:buChar char="•"/>
            </a:pPr>
            <a:endParaRPr lang="es-419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419" dirty="0">
                <a:solidFill>
                  <a:schemeClr val="bg1"/>
                </a:solidFill>
              </a:rPr>
              <a:t>La pérdida de dientes puede alterar la fonación y la confianza de las personas en entornos sociales.</a:t>
            </a:r>
          </a:p>
          <a:p>
            <a:pPr>
              <a:buFont typeface="Arial" panose="020B0604020202020204" pitchFamily="34" charset="0"/>
              <a:buChar char="•"/>
            </a:pPr>
            <a:endParaRPr lang="es-419" dirty="0">
              <a:solidFill>
                <a:schemeClr val="bg1"/>
              </a:solidFill>
            </a:endParaRPr>
          </a:p>
          <a:p>
            <a:r>
              <a:rPr lang="es-419" dirty="0">
                <a:solidFill>
                  <a:schemeClr val="bg1"/>
                </a:solidFill>
              </a:rPr>
              <a:t>💡 </a:t>
            </a:r>
            <a:r>
              <a:rPr lang="es-419" b="1" dirty="0">
                <a:solidFill>
                  <a:schemeClr val="bg1"/>
                </a:solidFill>
              </a:rPr>
              <a:t>Ejemplo:</a:t>
            </a:r>
            <a:r>
              <a:rPr lang="es-419" dirty="0">
                <a:solidFill>
                  <a:schemeClr val="bg1"/>
                </a:solidFill>
              </a:rPr>
              <a:t> Un niño con caries severa puede evitar ciertos alimentos saludables, como frutas o verduras crujientes, lo que afecta su desarrollo.</a:t>
            </a:r>
          </a:p>
        </p:txBody>
      </p:sp>
    </p:spTree>
    <p:extLst>
      <p:ext uri="{BB962C8B-B14F-4D97-AF65-F5344CB8AC3E}">
        <p14:creationId xmlns:p14="http://schemas.microsoft.com/office/powerpoint/2010/main" val="1705891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6F94E-DF26-EA8D-1A4A-D2DB3AE11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F25511-3EBE-ABFF-66E9-7615B8DF5859}"/>
              </a:ext>
            </a:extLst>
          </p:cNvPr>
          <p:cNvSpPr/>
          <p:nvPr/>
        </p:nvSpPr>
        <p:spPr>
          <a:xfrm>
            <a:off x="0" y="-787"/>
            <a:ext cx="89568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EDBB93-626D-DF47-960A-DC2476051A82}"/>
              </a:ext>
            </a:extLst>
          </p:cNvPr>
          <p:cNvSpPr txBox="1"/>
          <p:nvPr/>
        </p:nvSpPr>
        <p:spPr>
          <a:xfrm>
            <a:off x="4068000" y="226800"/>
            <a:ext cx="480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rPr dirty="0"/>
              <a:t>La Salud Oral y Su Impacto General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AD707EC-3601-BF94-EA23-E26A5675BA17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414025" y="806006"/>
            <a:ext cx="3528000" cy="370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88EE18B-B14F-C08B-3CDA-F6E11DE3D6AB}"/>
              </a:ext>
            </a:extLst>
          </p:cNvPr>
          <p:cNvSpPr txBox="1"/>
          <p:nvPr/>
        </p:nvSpPr>
        <p:spPr>
          <a:xfrm>
            <a:off x="1207800" y="762945"/>
            <a:ext cx="7669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1800" b="1" dirty="0">
                <a:solidFill>
                  <a:schemeClr val="bg1"/>
                </a:solidFill>
                <a:latin typeface="Rubik Regular"/>
              </a:rPr>
              <a:t>Conexión con enfermedades sistémicas como diabetes y enfermedades cardiovasculares.</a:t>
            </a:r>
            <a:endParaRPr lang="es-419" b="1" dirty="0">
              <a:solidFill>
                <a:schemeClr val="bg1"/>
              </a:solidFill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F81F35B6-5194-198F-0C14-31EDF95C7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812" y="1380934"/>
            <a:ext cx="7720188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Las bacterias orales pueden ingresar al torrente sanguíneo y contribuir a enfermedades como: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Diabetes:</a:t>
            </a:r>
            <a:r>
              <a:rPr kumimoji="0" lang="es-MX" altLang="es-MX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La inflamación oral puede dificultar el control del azúcar en sangre.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Enfermedades cardiovasculares:</a:t>
            </a:r>
            <a:r>
              <a:rPr kumimoji="0" lang="es-MX" altLang="es-MX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Las infecciones bucales están asociadas con mayor riesgo de ataques cardíacos y accidentes cerebrovasculares.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Relación con partos prematuros en mujeres con periodontitis. </a:t>
            </a:r>
          </a:p>
        </p:txBody>
      </p:sp>
    </p:spTree>
    <p:extLst>
      <p:ext uri="{BB962C8B-B14F-4D97-AF65-F5344CB8AC3E}">
        <p14:creationId xmlns:p14="http://schemas.microsoft.com/office/powerpoint/2010/main" val="809618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8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068000" y="226800"/>
            <a:ext cx="3906000" cy="43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La Dentición: Clave para el Crecimiento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8000" y="12096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 dirty="0">
                <a:latin typeface="Rubik Medium"/>
              </a:rPr>
              <a:t>1.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Dentición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primaria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: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Facilita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la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masticación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y la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fonación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8000" y="23940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 dirty="0">
                <a:latin typeface="Rubik Medium"/>
              </a:rPr>
              <a:t>2.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Mantiene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espacio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para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los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dientes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permanentes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8000" y="35784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 dirty="0">
                <a:latin typeface="Rubik Medium"/>
              </a:rPr>
              <a:t>3.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Dentición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permanente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: Impacto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en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la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salud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 general y la </a:t>
            </a:r>
            <a:r>
              <a:rPr sz="1481" dirty="0" err="1">
                <a:solidFill>
                  <a:srgbClr val="888888"/>
                </a:solidFill>
                <a:latin typeface="Rubik Regular"/>
              </a:rPr>
              <a:t>estética</a:t>
            </a:r>
            <a:r>
              <a:rPr sz="1481" dirty="0">
                <a:solidFill>
                  <a:srgbClr val="888888"/>
                </a:solidFill>
                <a:latin typeface="Rubik Regular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8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00" y="1040400"/>
            <a:ext cx="3049200" cy="304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8000" y="226800"/>
            <a:ext cx="3906000" cy="43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Enfermedades Bucales Más Comunes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8000" y="12096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1. </a:t>
            </a:r>
            <a:r>
              <a:rPr sz="1481">
                <a:solidFill>
                  <a:srgbClr val="888888"/>
                </a:solidFill>
                <a:latin typeface="Rubik Regular"/>
              </a:rPr>
              <a:t>Caries dental: La enfermedad más prevalente en niños y adultos.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8000" y="23940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2. </a:t>
            </a:r>
            <a:r>
              <a:rPr sz="1481">
                <a:solidFill>
                  <a:srgbClr val="888888"/>
                </a:solidFill>
                <a:latin typeface="Rubik Regular"/>
              </a:rPr>
              <a:t>Enfermedades periodontales: Relacionadas con pérdida de dientes.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8000" y="35784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3. </a:t>
            </a:r>
            <a:r>
              <a:rPr sz="1481">
                <a:solidFill>
                  <a:srgbClr val="888888"/>
                </a:solidFill>
                <a:latin typeface="Rubik Regular"/>
              </a:rPr>
              <a:t>Lesiones en tejidos blandos: Causadas por traumatismos o infecciones.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8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00" y="1040400"/>
            <a:ext cx="3049200" cy="304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8000" y="226800"/>
            <a:ext cx="3906000" cy="43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Prevención en Acción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8000" y="12096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1. </a:t>
            </a:r>
            <a:r>
              <a:rPr sz="1481">
                <a:solidFill>
                  <a:srgbClr val="888888"/>
                </a:solidFill>
                <a:latin typeface="Rubik Regular"/>
              </a:rPr>
              <a:t>Higiene oral adecuada (cepillado y uso de hilo dental).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8000" y="23940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2. </a:t>
            </a:r>
            <a:r>
              <a:rPr sz="1481">
                <a:solidFill>
                  <a:srgbClr val="888888"/>
                </a:solidFill>
                <a:latin typeface="Rubik Regular"/>
              </a:rPr>
              <a:t>Uso de fluoruro en pastas dentales y barnices.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8000" y="35784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3. </a:t>
            </a:r>
            <a:r>
              <a:rPr sz="1481">
                <a:solidFill>
                  <a:srgbClr val="888888"/>
                </a:solidFill>
                <a:latin typeface="Rubik Regular"/>
              </a:rPr>
              <a:t>Aplicación de selladores en fosetas y fisuras. Dieta saludable baja en azúcares.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8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00" y="1040400"/>
            <a:ext cx="3049200" cy="304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8000" y="226800"/>
            <a:ext cx="3906000" cy="43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Salud Oral Desde la Infancia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8000" y="12096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1. </a:t>
            </a:r>
            <a:r>
              <a:rPr sz="1481">
                <a:solidFill>
                  <a:srgbClr val="888888"/>
                </a:solidFill>
                <a:latin typeface="Rubik Regular"/>
              </a:rPr>
              <a:t>Campañas educativas sobre hábitos de higiene.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8000" y="23940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2. </a:t>
            </a:r>
            <a:r>
              <a:rPr sz="1481">
                <a:solidFill>
                  <a:srgbClr val="888888"/>
                </a:solidFill>
                <a:latin typeface="Rubik Regular"/>
              </a:rPr>
              <a:t>Detección temprana de problemas dentales.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8000" y="35784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3. </a:t>
            </a:r>
            <a:r>
              <a:rPr sz="1481">
                <a:solidFill>
                  <a:srgbClr val="888888"/>
                </a:solidFill>
                <a:latin typeface="Rubik Regular"/>
              </a:rPr>
              <a:t>Aplicación de barniz de flúor y revisiones periódicas.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8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068000" y="226800"/>
            <a:ext cx="3906000" cy="43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Enfoque Integral en Tratamiento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8000" y="12096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1. </a:t>
            </a:r>
            <a:r>
              <a:rPr sz="1481">
                <a:solidFill>
                  <a:srgbClr val="888888"/>
                </a:solidFill>
                <a:latin typeface="Rubik Regular"/>
              </a:rPr>
              <a:t>Resolución de caries y problemas periodontales.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8000" y="23940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2. </a:t>
            </a:r>
            <a:r>
              <a:rPr sz="1481">
                <a:solidFill>
                  <a:srgbClr val="888888"/>
                </a:solidFill>
                <a:latin typeface="Rubik Regular"/>
              </a:rPr>
              <a:t>Uso de técnicas de mínima intervención (fluoruro diamino de plata, TRA).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8000" y="35784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3. </a:t>
            </a:r>
            <a:r>
              <a:rPr sz="1481">
                <a:solidFill>
                  <a:srgbClr val="888888"/>
                </a:solidFill>
                <a:latin typeface="Rubik Regular"/>
              </a:rPr>
              <a:t>Enlace con especialistas en casos complejos.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800" cy="5130000"/>
          </a:xfrm>
          <a:prstGeom prst="rect">
            <a:avLst/>
          </a:prstGeom>
          <a:solidFill>
            <a:srgbClr val="588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068000" y="226800"/>
            <a:ext cx="3906000" cy="43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latin typeface="Quicksand SemiBold"/>
              </a:defRPr>
            </a:pPr>
            <a:r>
              <a:t>Reflexiones Finales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8000" y="12096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1. </a:t>
            </a:r>
            <a:r>
              <a:rPr sz="1481">
                <a:solidFill>
                  <a:srgbClr val="888888"/>
                </a:solidFill>
                <a:latin typeface="Rubik Regular"/>
              </a:rPr>
              <a:t>La APS en salud oral previene enfermedades y mejora la calidad de vida.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8000" y="23940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2. </a:t>
            </a:r>
            <a:r>
              <a:rPr sz="1481">
                <a:solidFill>
                  <a:srgbClr val="888888"/>
                </a:solidFill>
                <a:latin typeface="Rubik Regular"/>
              </a:rPr>
              <a:t>La educación y la prevención son pilares fundamentales.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8000" y="3578400"/>
            <a:ext cx="4608000" cy="118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28" b="1">
                <a:latin typeface="Rubik Medium"/>
              </a:rPr>
              <a:t>3. </a:t>
            </a:r>
            <a:r>
              <a:rPr sz="1481">
                <a:solidFill>
                  <a:srgbClr val="888888"/>
                </a:solidFill>
                <a:latin typeface="Rubik Regular"/>
              </a:rPr>
              <a:t>La colaboración entre odontólogos y la comunidad es clave.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4800" y="360000"/>
            <a:ext cx="8096399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>
                <a:latin typeface="Quicksand SemiBold"/>
              </a:defRPr>
            </a:pPr>
            <a:r>
              <a:t>¿Preguntas?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4800" y="765000"/>
            <a:ext cx="7200000" cy="36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00">
                <a:solidFill>
                  <a:srgbClr val="262626"/>
                </a:solidFill>
                <a:latin typeface="Rubik Regular"/>
              </a:defRPr>
            </a:pPr>
            <a:r>
              <a:t>Espacio para resolver dudas de los asistentes.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25600" y="4593600"/>
            <a:ext cx="8096400" cy="0"/>
          </a:xfrm>
          <a:prstGeom prst="line">
            <a:avLst/>
          </a:prstGeom>
          <a:ln w="25200">
            <a:solidFill>
              <a:srgbClr val="FFD91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8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690000" cy="5130000"/>
          </a:xfrm>
          <a:prstGeom prst="rect">
            <a:avLst/>
          </a:prstGeom>
          <a:solidFill>
            <a:srgbClr val="FB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7600" y="709200"/>
            <a:ext cx="3510000" cy="68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>
                <a:solidFill>
                  <a:srgbClr val="262626"/>
                </a:solidFill>
                <a:latin typeface="Quicksand Bold"/>
              </a:defRPr>
            </a:pPr>
            <a:r>
              <a:t>Conclusiones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7600" y="2116800"/>
            <a:ext cx="3006000" cy="45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62626"/>
                </a:solidFill>
                <a:latin typeface="Rubik Light"/>
              </a:defRPr>
            </a:pPr>
            <a:r>
              <a:t>Reflexiones finales sobre la salud oral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20000" y="751500"/>
            <a:ext cx="3895200" cy="54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1800">
                <a:solidFill>
                  <a:srgbClr val="FFCC4C"/>
                </a:solidFill>
                <a:latin typeface="Rubik Regular"/>
              </a:defRPr>
            </a:pPr>
            <a:r>
              <a:t>1. </a:t>
            </a:r>
            <a:r>
              <a:rPr sz="1500">
                <a:solidFill>
                  <a:srgbClr val="BECFFF"/>
                </a:solidFill>
                <a:latin typeface="Rubik Regular"/>
              </a:rPr>
              <a:t>La APS en salud oral previene enfermedades y mejora la calidad de vida.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20000" y="1971000"/>
            <a:ext cx="3895200" cy="54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1800">
                <a:solidFill>
                  <a:srgbClr val="FFCC4C"/>
                </a:solidFill>
                <a:latin typeface="Rubik Regular"/>
              </a:defRPr>
            </a:pPr>
            <a:r>
              <a:t>2. </a:t>
            </a:r>
            <a:r>
              <a:rPr sz="1500">
                <a:solidFill>
                  <a:srgbClr val="BECFFF"/>
                </a:solidFill>
                <a:latin typeface="Rubik Regular"/>
              </a:rPr>
              <a:t>La educación y la prevención son pilares fundamentales.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20000" y="3190500"/>
            <a:ext cx="3895200" cy="54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endParaRPr/>
          </a:p>
          <a:p>
            <a:pPr>
              <a:defRPr sz="1800">
                <a:solidFill>
                  <a:srgbClr val="FFCC4C"/>
                </a:solidFill>
                <a:latin typeface="Rubik Regular"/>
              </a:defRPr>
            </a:pPr>
            <a:r>
              <a:t>3. </a:t>
            </a:r>
            <a:r>
              <a:rPr sz="1500">
                <a:solidFill>
                  <a:srgbClr val="BECFFF"/>
                </a:solidFill>
                <a:latin typeface="Rubik Regular"/>
              </a:rPr>
              <a:t>La colaboración entre odontólogos y la comunidad es clave.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7DCFF82-1D45-4476-B222-B83511595AAA}">
  <we:reference id="wa200005566" version="3.0.0.2" store="es-HN" storeType="OMEX"/>
  <we:alternateReferences>
    <we:reference id="WA200005566" version="3.0.0.2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1022</Words>
  <Application>Microsoft Office PowerPoint</Application>
  <PresentationFormat>Personalizado</PresentationFormat>
  <Paragraphs>122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Rubik Medium</vt:lpstr>
      <vt:lpstr>Rubik Regular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Rueda Ventura</cp:lastModifiedBy>
  <cp:revision>4</cp:revision>
  <dcterms:created xsi:type="dcterms:W3CDTF">2013-01-27T09:14:16Z</dcterms:created>
  <dcterms:modified xsi:type="dcterms:W3CDTF">2025-02-09T01:19:36Z</dcterms:modified>
  <cp:category/>
</cp:coreProperties>
</file>