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090025" cy="5129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snapToObjects="1">
      <p:cViewPr varScale="1">
        <p:scale>
          <a:sx n="109" d="100"/>
          <a:sy n="109" d="100"/>
        </p:scale>
        <p:origin x="508" y="2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TextBox 1"/>
          <p:cNvSpPr txBox="1"/>
          <p:nvPr/>
        </p:nvSpPr>
        <p:spPr>
          <a:xfrm>
            <a:off x="720000" y="360000"/>
            <a:ext cx="7650000" cy="1800000"/>
          </a:xfrm>
          <a:prstGeom prst="rect">
            <a:avLst/>
          </a:prstGeom>
          <a:noFill/>
        </p:spPr>
        <p:txBody>
          <a:bodyPr wrap="square" anchor="ctr">
            <a:spAutoFit/>
          </a:bodyPr>
          <a:lstStyle/>
          <a:p>
            <a:pPr algn="l">
              <a:lnSpc>
                <a:spcPct val="100000"/>
              </a:lnSpc>
              <a:defRPr sz="4400">
                <a:solidFill>
                  <a:srgbClr val="FFFFFF"/>
                </a:solidFill>
                <a:latin typeface="Quicksand Bold"/>
              </a:defRPr>
            </a:pPr>
            <a:r>
              <a:t>Propedéutica y Semiología en Odontología</a:t>
            </a:r>
          </a:p>
        </p:txBody>
      </p:sp>
      <p:cxnSp>
        <p:nvCxnSpPr>
          <p:cNvPr id="3" name="Connector 2"/>
          <p:cNvCxnSpPr/>
          <p:nvPr/>
        </p:nvCxnSpPr>
        <p:spPr>
          <a:xfrm>
            <a:off x="720000" y="2520000"/>
            <a:ext cx="7650000" cy="0"/>
          </a:xfrm>
          <a:prstGeom prst="line">
            <a:avLst/>
          </a:prstGeom>
          <a:ln w="9525">
            <a:solidFill>
              <a:srgbClr val="F1CB57"/>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Rectangle 1"/>
          <p:cNvSpPr/>
          <p:nvPr/>
        </p:nvSpPr>
        <p:spPr>
          <a:xfrm>
            <a:off x="0" y="0"/>
            <a:ext cx="3690000" cy="5130000"/>
          </a:xfrm>
          <a:prstGeom prst="rect">
            <a:avLst/>
          </a:prstGeom>
          <a:solidFill>
            <a:srgbClr val="FBFA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7600" y="709200"/>
            <a:ext cx="2520000" cy="461665"/>
          </a:xfrm>
          <a:prstGeom prst="rect">
            <a:avLst/>
          </a:prstGeom>
          <a:noFill/>
        </p:spPr>
        <p:txBody>
          <a:bodyPr wrap="square">
            <a:spAutoFit/>
          </a:bodyPr>
          <a:lstStyle/>
          <a:p>
            <a:pPr>
              <a:defRPr sz="2400">
                <a:solidFill>
                  <a:srgbClr val="262626"/>
                </a:solidFill>
                <a:latin typeface="Quicksand Bold"/>
              </a:defRPr>
            </a:pPr>
            <a:r>
              <a:rPr lang="es-MX" dirty="0"/>
              <a:t>Temática.</a:t>
            </a:r>
            <a:endParaRPr dirty="0"/>
          </a:p>
        </p:txBody>
      </p:sp>
      <p:sp>
        <p:nvSpPr>
          <p:cNvPr id="4" name="TextBox 3"/>
          <p:cNvSpPr txBox="1"/>
          <p:nvPr/>
        </p:nvSpPr>
        <p:spPr>
          <a:xfrm>
            <a:off x="687600" y="2880000"/>
            <a:ext cx="3006000" cy="453600"/>
          </a:xfrm>
          <a:prstGeom prst="rect">
            <a:avLst/>
          </a:prstGeom>
          <a:noFill/>
        </p:spPr>
        <p:txBody>
          <a:bodyPr wrap="square">
            <a:spAutoFit/>
          </a:bodyPr>
          <a:lstStyle/>
          <a:p>
            <a:pPr>
              <a:defRPr sz="1800">
                <a:solidFill>
                  <a:srgbClr val="262626"/>
                </a:solidFill>
                <a:latin typeface="Rubik Light"/>
              </a:defRPr>
            </a:pPr>
            <a:r>
              <a:t>Conceptos y Etimología</a:t>
            </a:r>
          </a:p>
        </p:txBody>
      </p:sp>
      <p:sp>
        <p:nvSpPr>
          <p:cNvPr id="5" name="TextBox 4"/>
          <p:cNvSpPr txBox="1"/>
          <p:nvPr/>
        </p:nvSpPr>
        <p:spPr>
          <a:xfrm>
            <a:off x="4140000" y="241200"/>
            <a:ext cx="4075200" cy="453600"/>
          </a:xfrm>
          <a:prstGeom prst="rect">
            <a:avLst/>
          </a:prstGeom>
          <a:noFill/>
        </p:spPr>
        <p:txBody>
          <a:bodyPr wrap="square" anchor="t">
            <a:spAutoFit/>
          </a:bodyPr>
          <a:lstStyle/>
          <a:p>
            <a:endParaRPr/>
          </a:p>
          <a:p>
            <a:pPr>
              <a:defRPr sz="2100">
                <a:solidFill>
                  <a:srgbClr val="FFCC4C"/>
                </a:solidFill>
                <a:latin typeface="Rubik Regular"/>
              </a:defRPr>
            </a:pPr>
            <a:r>
              <a:t>1. </a:t>
            </a:r>
            <a:r>
              <a:rPr sz="1500">
                <a:solidFill>
                  <a:srgbClr val="BECFFF"/>
                </a:solidFill>
                <a:latin typeface="Rubik Regular"/>
              </a:rPr>
              <a:t>Introducción a la Propedéutica y Semiología</a:t>
            </a:r>
          </a:p>
        </p:txBody>
      </p:sp>
      <p:sp>
        <p:nvSpPr>
          <p:cNvPr id="6" name="TextBox 5"/>
          <p:cNvSpPr txBox="1"/>
          <p:nvPr/>
        </p:nvSpPr>
        <p:spPr>
          <a:xfrm>
            <a:off x="4140000" y="936000"/>
            <a:ext cx="4075200" cy="453600"/>
          </a:xfrm>
          <a:prstGeom prst="rect">
            <a:avLst/>
          </a:prstGeom>
          <a:noFill/>
        </p:spPr>
        <p:txBody>
          <a:bodyPr wrap="square" anchor="t">
            <a:spAutoFit/>
          </a:bodyPr>
          <a:lstStyle/>
          <a:p>
            <a:endParaRPr/>
          </a:p>
          <a:p>
            <a:pPr>
              <a:defRPr sz="2100">
                <a:solidFill>
                  <a:srgbClr val="FFCC4C"/>
                </a:solidFill>
                <a:latin typeface="Rubik Regular"/>
              </a:defRPr>
            </a:pPr>
            <a:r>
              <a:t>2. </a:t>
            </a:r>
            <a:r>
              <a:rPr sz="1500">
                <a:solidFill>
                  <a:srgbClr val="BECFFF"/>
                </a:solidFill>
                <a:latin typeface="Rubik Regular"/>
              </a:rPr>
              <a:t>Etimología de los Términos</a:t>
            </a:r>
          </a:p>
        </p:txBody>
      </p:sp>
      <p:sp>
        <p:nvSpPr>
          <p:cNvPr id="7" name="TextBox 6"/>
          <p:cNvSpPr txBox="1"/>
          <p:nvPr/>
        </p:nvSpPr>
        <p:spPr>
          <a:xfrm>
            <a:off x="4140000" y="1630800"/>
            <a:ext cx="4075200" cy="453600"/>
          </a:xfrm>
          <a:prstGeom prst="rect">
            <a:avLst/>
          </a:prstGeom>
          <a:noFill/>
        </p:spPr>
        <p:txBody>
          <a:bodyPr wrap="square" anchor="t">
            <a:spAutoFit/>
          </a:bodyPr>
          <a:lstStyle/>
          <a:p>
            <a:endParaRPr/>
          </a:p>
          <a:p>
            <a:pPr>
              <a:defRPr sz="2100">
                <a:solidFill>
                  <a:srgbClr val="FFCC4C"/>
                </a:solidFill>
                <a:latin typeface="Rubik Regular"/>
              </a:defRPr>
            </a:pPr>
            <a:r>
              <a:t>3. </a:t>
            </a:r>
            <a:r>
              <a:rPr sz="1500">
                <a:solidFill>
                  <a:srgbClr val="BECFFF"/>
                </a:solidFill>
                <a:latin typeface="Rubik Regular"/>
              </a:rPr>
              <a:t>Signos en Odontología</a:t>
            </a:r>
          </a:p>
        </p:txBody>
      </p:sp>
      <p:sp>
        <p:nvSpPr>
          <p:cNvPr id="8" name="TextBox 7"/>
          <p:cNvSpPr txBox="1"/>
          <p:nvPr/>
        </p:nvSpPr>
        <p:spPr>
          <a:xfrm>
            <a:off x="4140000" y="2325600"/>
            <a:ext cx="4075200" cy="453600"/>
          </a:xfrm>
          <a:prstGeom prst="rect">
            <a:avLst/>
          </a:prstGeom>
          <a:noFill/>
        </p:spPr>
        <p:txBody>
          <a:bodyPr wrap="square" anchor="t">
            <a:spAutoFit/>
          </a:bodyPr>
          <a:lstStyle/>
          <a:p>
            <a:endParaRPr/>
          </a:p>
          <a:p>
            <a:pPr>
              <a:defRPr sz="2100">
                <a:solidFill>
                  <a:srgbClr val="FFCC4C"/>
                </a:solidFill>
                <a:latin typeface="Rubik Regular"/>
              </a:defRPr>
            </a:pPr>
            <a:r>
              <a:t>4. </a:t>
            </a:r>
            <a:r>
              <a:rPr sz="1500">
                <a:solidFill>
                  <a:srgbClr val="BECFFF"/>
                </a:solidFill>
                <a:latin typeface="Rubik Regular"/>
              </a:rPr>
              <a:t>Síntomas en Odontología</a:t>
            </a:r>
          </a:p>
        </p:txBody>
      </p:sp>
      <p:sp>
        <p:nvSpPr>
          <p:cNvPr id="9" name="TextBox 8"/>
          <p:cNvSpPr txBox="1"/>
          <p:nvPr/>
        </p:nvSpPr>
        <p:spPr>
          <a:xfrm>
            <a:off x="4140000" y="3020400"/>
            <a:ext cx="4075200" cy="453600"/>
          </a:xfrm>
          <a:prstGeom prst="rect">
            <a:avLst/>
          </a:prstGeom>
          <a:noFill/>
        </p:spPr>
        <p:txBody>
          <a:bodyPr wrap="square" anchor="t">
            <a:spAutoFit/>
          </a:bodyPr>
          <a:lstStyle/>
          <a:p>
            <a:endParaRPr/>
          </a:p>
          <a:p>
            <a:pPr>
              <a:defRPr sz="2100">
                <a:solidFill>
                  <a:srgbClr val="FFCC4C"/>
                </a:solidFill>
                <a:latin typeface="Rubik Regular"/>
              </a:defRPr>
            </a:pPr>
            <a:r>
              <a:t>5. </a:t>
            </a:r>
            <a:r>
              <a:rPr sz="1500">
                <a:solidFill>
                  <a:srgbClr val="BECFFF"/>
                </a:solidFill>
                <a:latin typeface="Rubik Regular"/>
              </a:rPr>
              <a:t>Buenas Prácticas en la Atención del Paciente</a:t>
            </a:r>
          </a:p>
        </p:txBody>
      </p:sp>
      <p:sp>
        <p:nvSpPr>
          <p:cNvPr id="10" name="TextBox 9"/>
          <p:cNvSpPr txBox="1"/>
          <p:nvPr/>
        </p:nvSpPr>
        <p:spPr>
          <a:xfrm>
            <a:off x="4140000" y="3715200"/>
            <a:ext cx="4075200" cy="453600"/>
          </a:xfrm>
          <a:prstGeom prst="rect">
            <a:avLst/>
          </a:prstGeom>
          <a:noFill/>
        </p:spPr>
        <p:txBody>
          <a:bodyPr wrap="square" anchor="t">
            <a:spAutoFit/>
          </a:bodyPr>
          <a:lstStyle/>
          <a:p>
            <a:endParaRPr/>
          </a:p>
          <a:p>
            <a:pPr>
              <a:defRPr sz="2100">
                <a:solidFill>
                  <a:srgbClr val="FFCC4C"/>
                </a:solidFill>
                <a:latin typeface="Rubik Regular"/>
              </a:defRPr>
            </a:pPr>
            <a:r>
              <a:t>6. </a:t>
            </a:r>
            <a:r>
              <a:rPr sz="1500">
                <a:solidFill>
                  <a:srgbClr val="BECFFF"/>
                </a:solidFill>
                <a:latin typeface="Rubik Regular"/>
              </a:rPr>
              <a:t>Conclusiones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Introducción a la Propedéutica y Semiología</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La propedéutica y semiología son áreas fundamentales en la odontología. Estas disciplinas proporcionan las bases para la evaluación y diagnóstico del paciente, fundamentales para cualquier tratamiento. Comprender estos conceptos mejora la calidad de la atención dental y la práctica clínica.</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Concepto de Propedéutica</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La propedéutica es el estudio previo para la práctica clínica dental.</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Incluye la enseñanza de técnicas y métodos de examen.</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Es esencial para preparar al estudiante para el manejo del paciente.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Concepto de Semiología</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La semiología se centra en el análisis de signos y síntomas para el diagnóstico.</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Involucra la observación y la escucha activa durante la consulta.</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Es clave para identificar problemas de salud bucal en los pacientes.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EC7823C-FDD6-429C-986C-063FDEBF9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87752" cy="51292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8247" y="0"/>
            <a:ext cx="7771778" cy="4427781"/>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0651F5E-0457-4065-ACB2-8B81590C2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050098" flipH="1" flipV="1">
            <a:off x="-119820" y="2975094"/>
            <a:ext cx="5597313" cy="2368192"/>
          </a:xfrm>
          <a:custGeom>
            <a:avLst/>
            <a:gdLst>
              <a:gd name="connsiteX0" fmla="*/ 5497485 w 7507400"/>
              <a:gd name="connsiteY0" fmla="*/ 2912009 h 3166385"/>
              <a:gd name="connsiteX1" fmla="*/ 7034681 w 7507400"/>
              <a:gd name="connsiteY1" fmla="*/ 3151263 h 3166385"/>
              <a:gd name="connsiteX2" fmla="*/ 7137723 w 7507400"/>
              <a:gd name="connsiteY2" fmla="*/ 3166385 h 3166385"/>
              <a:gd name="connsiteX3" fmla="*/ 7507400 w 7507400"/>
              <a:gd name="connsiteY3" fmla="*/ 875071 h 3166385"/>
              <a:gd name="connsiteX4" fmla="*/ 2083578 w 7507400"/>
              <a:gd name="connsiteY4" fmla="*/ 0 h 3166385"/>
              <a:gd name="connsiteX5" fmla="*/ 2023081 w 7507400"/>
              <a:gd name="connsiteY5" fmla="*/ 5468 h 3166385"/>
              <a:gd name="connsiteX6" fmla="*/ 1865374 w 7507400"/>
              <a:gd name="connsiteY6" fmla="*/ 76313 h 3166385"/>
              <a:gd name="connsiteX7" fmla="*/ 1634010 w 7507400"/>
              <a:gd name="connsiteY7" fmla="*/ 119359 h 3166385"/>
              <a:gd name="connsiteX8" fmla="*/ 1388186 w 7507400"/>
              <a:gd name="connsiteY8" fmla="*/ 130121 h 3166385"/>
              <a:gd name="connsiteX9" fmla="*/ 1330344 w 7507400"/>
              <a:gd name="connsiteY9" fmla="*/ 198275 h 3166385"/>
              <a:gd name="connsiteX10" fmla="*/ 1406262 w 7507400"/>
              <a:gd name="connsiteY10" fmla="*/ 270018 h 3166385"/>
              <a:gd name="connsiteX11" fmla="*/ 1521942 w 7507400"/>
              <a:gd name="connsiteY11" fmla="*/ 277191 h 3166385"/>
              <a:gd name="connsiteX12" fmla="*/ 2212420 w 7507400"/>
              <a:gd name="connsiteY12" fmla="*/ 295128 h 3166385"/>
              <a:gd name="connsiteX13" fmla="*/ 0 w 7507400"/>
              <a:gd name="connsiteY13" fmla="*/ 452960 h 3166385"/>
              <a:gd name="connsiteX14" fmla="*/ 300051 w 7507400"/>
              <a:gd name="connsiteY14" fmla="*/ 549813 h 3166385"/>
              <a:gd name="connsiteX15" fmla="*/ 401272 w 7507400"/>
              <a:gd name="connsiteY15" fmla="*/ 815258 h 3166385"/>
              <a:gd name="connsiteX16" fmla="*/ 770008 w 7507400"/>
              <a:gd name="connsiteY16" fmla="*/ 965917 h 3166385"/>
              <a:gd name="connsiteX17" fmla="*/ 1008605 w 7507400"/>
              <a:gd name="connsiteY17" fmla="*/ 1019724 h 3166385"/>
              <a:gd name="connsiteX18" fmla="*/ 1554478 w 7507400"/>
              <a:gd name="connsiteY18" fmla="*/ 1098641 h 3166385"/>
              <a:gd name="connsiteX19" fmla="*/ 1634010 w 7507400"/>
              <a:gd name="connsiteY19" fmla="*/ 1227777 h 3166385"/>
              <a:gd name="connsiteX20" fmla="*/ 1702696 w 7507400"/>
              <a:gd name="connsiteY20" fmla="*/ 1371261 h 3166385"/>
              <a:gd name="connsiteX21" fmla="*/ 1847299 w 7507400"/>
              <a:gd name="connsiteY21" fmla="*/ 1464526 h 3166385"/>
              <a:gd name="connsiteX22" fmla="*/ 723015 w 7507400"/>
              <a:gd name="connsiteY22" fmla="*/ 1450177 h 3166385"/>
              <a:gd name="connsiteX23" fmla="*/ 1991901 w 7507400"/>
              <a:gd name="connsiteY23" fmla="*/ 1751495 h 3166385"/>
              <a:gd name="connsiteX24" fmla="*/ 1879835 w 7507400"/>
              <a:gd name="connsiteY24" fmla="*/ 1869870 h 3166385"/>
              <a:gd name="connsiteX25" fmla="*/ 2573927 w 7507400"/>
              <a:gd name="connsiteY25" fmla="*/ 2031290 h 3166385"/>
              <a:gd name="connsiteX26" fmla="*/ 2201575 w 7507400"/>
              <a:gd name="connsiteY26" fmla="*/ 2049225 h 3166385"/>
              <a:gd name="connsiteX27" fmla="*/ 4367000 w 7507400"/>
              <a:gd name="connsiteY27" fmla="*/ 2723602 h 3166385"/>
              <a:gd name="connsiteX28" fmla="*/ 5497485 w 7507400"/>
              <a:gd name="connsiteY28" fmla="*/ 2912009 h 3166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507400" h="3166385">
                <a:moveTo>
                  <a:pt x="5497485" y="2912009"/>
                </a:moveTo>
                <a:cubicBezTo>
                  <a:pt x="6033497" y="2998226"/>
                  <a:pt x="6619155" y="3089592"/>
                  <a:pt x="7034681" y="3151263"/>
                </a:cubicBezTo>
                <a:lnTo>
                  <a:pt x="7137723" y="3166385"/>
                </a:lnTo>
                <a:lnTo>
                  <a:pt x="7507400" y="875071"/>
                </a:lnTo>
                <a:lnTo>
                  <a:pt x="2083578" y="0"/>
                </a:lnTo>
                <a:lnTo>
                  <a:pt x="2023081" y="5468"/>
                </a:lnTo>
                <a:cubicBezTo>
                  <a:pt x="1965692" y="12642"/>
                  <a:pt x="1910562" y="27887"/>
                  <a:pt x="1865374" y="76313"/>
                </a:cubicBezTo>
                <a:cubicBezTo>
                  <a:pt x="1796688" y="151642"/>
                  <a:pt x="1724387" y="162404"/>
                  <a:pt x="1634010" y="119359"/>
                </a:cubicBezTo>
                <a:cubicBezTo>
                  <a:pt x="1554478" y="79900"/>
                  <a:pt x="1467718" y="90662"/>
                  <a:pt x="1388186" y="130121"/>
                </a:cubicBezTo>
                <a:cubicBezTo>
                  <a:pt x="1359266" y="144469"/>
                  <a:pt x="1330344" y="162404"/>
                  <a:pt x="1330344" y="198275"/>
                </a:cubicBezTo>
                <a:cubicBezTo>
                  <a:pt x="1330344" y="248495"/>
                  <a:pt x="1366496" y="262843"/>
                  <a:pt x="1406262" y="270018"/>
                </a:cubicBezTo>
                <a:cubicBezTo>
                  <a:pt x="1442412" y="277191"/>
                  <a:pt x="1485792" y="284366"/>
                  <a:pt x="1521942" y="277191"/>
                </a:cubicBezTo>
                <a:cubicBezTo>
                  <a:pt x="1753307" y="237734"/>
                  <a:pt x="1981057" y="302301"/>
                  <a:pt x="2212420" y="295128"/>
                </a:cubicBezTo>
                <a:cubicBezTo>
                  <a:pt x="1485792" y="449373"/>
                  <a:pt x="751934" y="399154"/>
                  <a:pt x="0" y="452960"/>
                </a:cubicBezTo>
                <a:cubicBezTo>
                  <a:pt x="97608" y="560573"/>
                  <a:pt x="224135" y="470896"/>
                  <a:pt x="300051" y="549813"/>
                </a:cubicBezTo>
                <a:cubicBezTo>
                  <a:pt x="227750" y="714820"/>
                  <a:pt x="256671" y="804497"/>
                  <a:pt x="401272" y="815258"/>
                </a:cubicBezTo>
                <a:cubicBezTo>
                  <a:pt x="542261" y="826019"/>
                  <a:pt x="694093" y="768625"/>
                  <a:pt x="770008" y="965917"/>
                </a:cubicBezTo>
                <a:cubicBezTo>
                  <a:pt x="791699" y="1026898"/>
                  <a:pt x="925458" y="1008963"/>
                  <a:pt x="1008605" y="1019724"/>
                </a:cubicBezTo>
                <a:cubicBezTo>
                  <a:pt x="1189357" y="1044833"/>
                  <a:pt x="1380957" y="1019724"/>
                  <a:pt x="1554478" y="1098641"/>
                </a:cubicBezTo>
                <a:cubicBezTo>
                  <a:pt x="1623165" y="1127337"/>
                  <a:pt x="1670160" y="1148860"/>
                  <a:pt x="1634010" y="1227777"/>
                </a:cubicBezTo>
                <a:cubicBezTo>
                  <a:pt x="1597859" y="1310280"/>
                  <a:pt x="1644855" y="1338976"/>
                  <a:pt x="1702696" y="1371261"/>
                </a:cubicBezTo>
                <a:cubicBezTo>
                  <a:pt x="1746077" y="1396370"/>
                  <a:pt x="1811148" y="1389197"/>
                  <a:pt x="1847299" y="1464526"/>
                </a:cubicBezTo>
                <a:cubicBezTo>
                  <a:pt x="1467717" y="1453764"/>
                  <a:pt x="1098981" y="1392783"/>
                  <a:pt x="723015" y="1450177"/>
                </a:cubicBezTo>
                <a:cubicBezTo>
                  <a:pt x="1135131" y="1593662"/>
                  <a:pt x="1587014" y="1586487"/>
                  <a:pt x="1991901" y="1751495"/>
                </a:cubicBezTo>
                <a:cubicBezTo>
                  <a:pt x="1977441" y="1808889"/>
                  <a:pt x="1883449" y="1783778"/>
                  <a:pt x="1879835" y="1869870"/>
                </a:cubicBezTo>
                <a:cubicBezTo>
                  <a:pt x="2093123" y="1959548"/>
                  <a:pt x="2349794" y="1898566"/>
                  <a:pt x="2573927" y="2031290"/>
                </a:cubicBezTo>
                <a:cubicBezTo>
                  <a:pt x="2443785" y="2092271"/>
                  <a:pt x="2324488" y="1991831"/>
                  <a:pt x="2201575" y="2049225"/>
                </a:cubicBezTo>
                <a:cubicBezTo>
                  <a:pt x="2241342" y="2135316"/>
                  <a:pt x="4041644" y="2666208"/>
                  <a:pt x="4367000" y="2723602"/>
                </a:cubicBezTo>
                <a:cubicBezTo>
                  <a:pt x="4615085" y="2767993"/>
                  <a:pt x="5038048" y="2838109"/>
                  <a:pt x="5497485" y="2912009"/>
                </a:cubicBezTo>
                <a:close/>
              </a:path>
            </a:pathLst>
          </a:custGeom>
          <a:solidFill>
            <a:schemeClr val="bg2">
              <a:alpha val="50000"/>
            </a:schemeClr>
          </a:solidFill>
          <a:ln w="32707" cap="flat">
            <a:noFill/>
            <a:prstDash val="solid"/>
            <a:miter/>
          </a:ln>
        </p:spPr>
        <p:txBody>
          <a:bodyPr rtlCol="0" anchor="ctr"/>
          <a:lstStyle/>
          <a:p>
            <a:endParaRPr lang="en-US"/>
          </a:p>
        </p:txBody>
      </p:sp>
      <p:sp>
        <p:nvSpPr>
          <p:cNvPr id="3" name="TextBox 2"/>
          <p:cNvSpPr txBox="1"/>
          <p:nvPr/>
        </p:nvSpPr>
        <p:spPr>
          <a:xfrm>
            <a:off x="1161907" y="156578"/>
            <a:ext cx="6940397" cy="833450"/>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400">
                <a:latin typeface="Quicksand SemiBold"/>
              </a:defRPr>
            </a:pPr>
            <a:r>
              <a:rPr lang="en-US" sz="3800" kern="1200" dirty="0" err="1">
                <a:solidFill>
                  <a:schemeClr val="tx1"/>
                </a:solidFill>
                <a:latin typeface="+mj-lt"/>
                <a:ea typeface="+mj-ea"/>
                <a:cs typeface="+mj-cs"/>
              </a:rPr>
              <a:t>Importancia</a:t>
            </a:r>
            <a:r>
              <a:rPr lang="en-US" sz="3800" kern="1200" dirty="0">
                <a:solidFill>
                  <a:schemeClr val="tx1"/>
                </a:solidFill>
                <a:latin typeface="+mj-lt"/>
                <a:ea typeface="+mj-ea"/>
                <a:cs typeface="+mj-cs"/>
              </a:rPr>
              <a:t> </a:t>
            </a:r>
            <a:r>
              <a:rPr lang="en-US" sz="3800" kern="1200" dirty="0" err="1">
                <a:solidFill>
                  <a:schemeClr val="tx1"/>
                </a:solidFill>
                <a:latin typeface="+mj-lt"/>
                <a:ea typeface="+mj-ea"/>
                <a:cs typeface="+mj-cs"/>
              </a:rPr>
              <a:t>en</a:t>
            </a:r>
            <a:r>
              <a:rPr lang="en-US" sz="3800" kern="1200" dirty="0">
                <a:solidFill>
                  <a:schemeClr val="tx1"/>
                </a:solidFill>
                <a:latin typeface="+mj-lt"/>
                <a:ea typeface="+mj-ea"/>
                <a:cs typeface="+mj-cs"/>
              </a:rPr>
              <a:t> </a:t>
            </a:r>
            <a:r>
              <a:rPr lang="en-US" sz="3800" kern="1200" dirty="0" err="1">
                <a:solidFill>
                  <a:schemeClr val="tx1"/>
                </a:solidFill>
                <a:latin typeface="+mj-lt"/>
                <a:ea typeface="+mj-ea"/>
                <a:cs typeface="+mj-cs"/>
              </a:rPr>
              <a:t>Odontología</a:t>
            </a:r>
            <a:endParaRPr lang="en-US" sz="3800" kern="1200" dirty="0">
              <a:solidFill>
                <a:schemeClr val="tx1"/>
              </a:solidFill>
              <a:latin typeface="+mj-lt"/>
              <a:ea typeface="+mj-ea"/>
              <a:cs typeface="+mj-cs"/>
            </a:endParaRPr>
          </a:p>
        </p:txBody>
      </p:sp>
      <p:sp>
        <p:nvSpPr>
          <p:cNvPr id="4" name="TextBox 3"/>
          <p:cNvSpPr txBox="1"/>
          <p:nvPr/>
        </p:nvSpPr>
        <p:spPr>
          <a:xfrm>
            <a:off x="930613" y="1238346"/>
            <a:ext cx="7226526" cy="932257"/>
          </a:xfrm>
          <a:prstGeom prst="rect">
            <a:avLst/>
          </a:prstGeom>
        </p:spPr>
        <p:txBody>
          <a:bodyPr vert="horz" lIns="91440" tIns="45720" rIns="91440" bIns="45720" rtlCol="0" anchor="ctr">
            <a:normAutofit/>
          </a:bodyPr>
          <a:lstStyle/>
          <a:p>
            <a:pPr defTabSz="914400">
              <a:lnSpc>
                <a:spcPct val="90000"/>
              </a:lnSpc>
              <a:spcBef>
                <a:spcPts val="1000"/>
              </a:spcBef>
            </a:pPr>
            <a:r>
              <a:rPr lang="en-US" sz="2000" b="1" kern="1200" dirty="0">
                <a:solidFill>
                  <a:schemeClr val="tx1"/>
                </a:solidFill>
                <a:latin typeface="+mn-lt"/>
                <a:ea typeface="+mn-ea"/>
                <a:cs typeface="+mn-cs"/>
              </a:rPr>
              <a:t>1. </a:t>
            </a:r>
            <a:r>
              <a:rPr lang="en-US" sz="2000" kern="1200" dirty="0" err="1">
                <a:solidFill>
                  <a:schemeClr val="tx1"/>
                </a:solidFill>
                <a:latin typeface="+mn-lt"/>
                <a:ea typeface="+mn-ea"/>
                <a:cs typeface="+mn-cs"/>
              </a:rPr>
              <a:t>Fundamenta</a:t>
            </a:r>
            <a:r>
              <a:rPr lang="en-US" sz="2000" kern="1200" dirty="0">
                <a:solidFill>
                  <a:schemeClr val="tx1"/>
                </a:solidFill>
                <a:latin typeface="+mn-lt"/>
                <a:ea typeface="+mn-ea"/>
                <a:cs typeface="+mn-cs"/>
              </a:rPr>
              <a:t> la </a:t>
            </a:r>
            <a:r>
              <a:rPr lang="en-US" sz="2000" kern="1200" dirty="0" err="1">
                <a:solidFill>
                  <a:schemeClr val="tx1"/>
                </a:solidFill>
                <a:latin typeface="+mn-lt"/>
                <a:ea typeface="+mn-ea"/>
                <a:cs typeface="+mn-cs"/>
              </a:rPr>
              <a:t>atención</a:t>
            </a:r>
            <a:r>
              <a:rPr lang="en-US" sz="2000" kern="1200" dirty="0">
                <a:solidFill>
                  <a:schemeClr val="tx1"/>
                </a:solidFill>
                <a:latin typeface="+mn-lt"/>
                <a:ea typeface="+mn-ea"/>
                <a:cs typeface="+mn-cs"/>
              </a:rPr>
              <a:t> integral del </a:t>
            </a:r>
            <a:r>
              <a:rPr lang="en-US" sz="2000" kern="1200" dirty="0" err="1">
                <a:solidFill>
                  <a:schemeClr val="tx1"/>
                </a:solidFill>
                <a:latin typeface="+mn-lt"/>
                <a:ea typeface="+mn-ea"/>
                <a:cs typeface="+mn-cs"/>
              </a:rPr>
              <a:t>paciente</a:t>
            </a:r>
            <a:r>
              <a:rPr lang="en-US" sz="2000" kern="1200" dirty="0">
                <a:solidFill>
                  <a:schemeClr val="tx1"/>
                </a:solidFill>
                <a:latin typeface="+mn-lt"/>
                <a:ea typeface="+mn-ea"/>
                <a:cs typeface="+mn-cs"/>
              </a:rPr>
              <a:t> </a:t>
            </a:r>
            <a:r>
              <a:rPr lang="en-US" sz="2000" kern="1200" dirty="0" err="1">
                <a:solidFill>
                  <a:schemeClr val="tx1"/>
                </a:solidFill>
                <a:latin typeface="+mn-lt"/>
                <a:ea typeface="+mn-ea"/>
                <a:cs typeface="+mn-cs"/>
              </a:rPr>
              <a:t>en</a:t>
            </a:r>
            <a:r>
              <a:rPr lang="en-US" sz="2000" kern="1200" dirty="0">
                <a:solidFill>
                  <a:schemeClr val="tx1"/>
                </a:solidFill>
                <a:latin typeface="+mn-lt"/>
                <a:ea typeface="+mn-ea"/>
                <a:cs typeface="+mn-cs"/>
              </a:rPr>
              <a:t> </a:t>
            </a:r>
            <a:r>
              <a:rPr lang="en-US" sz="2000" kern="1200" dirty="0" err="1">
                <a:solidFill>
                  <a:schemeClr val="tx1"/>
                </a:solidFill>
                <a:latin typeface="+mn-lt"/>
                <a:ea typeface="+mn-ea"/>
                <a:cs typeface="+mn-cs"/>
              </a:rPr>
              <a:t>odontología</a:t>
            </a:r>
            <a:r>
              <a:rPr lang="en-US" sz="2000" kern="1200" dirty="0">
                <a:solidFill>
                  <a:schemeClr val="tx1"/>
                </a:solidFill>
                <a:latin typeface="+mn-lt"/>
                <a:ea typeface="+mn-ea"/>
                <a:cs typeface="+mn-cs"/>
              </a:rPr>
              <a:t>.</a:t>
            </a:r>
          </a:p>
        </p:txBody>
      </p:sp>
      <p:sp>
        <p:nvSpPr>
          <p:cNvPr id="5" name="TextBox 4"/>
          <p:cNvSpPr txBox="1"/>
          <p:nvPr/>
        </p:nvSpPr>
        <p:spPr>
          <a:xfrm>
            <a:off x="930613" y="2575436"/>
            <a:ext cx="5342021" cy="769441"/>
          </a:xfrm>
          <a:prstGeom prst="rect">
            <a:avLst/>
          </a:prstGeom>
          <a:noFill/>
        </p:spPr>
        <p:txBody>
          <a:bodyPr wrap="square">
            <a:spAutoFit/>
          </a:bodyPr>
          <a:lstStyle/>
          <a:p>
            <a:pPr>
              <a:spcAft>
                <a:spcPts val="600"/>
              </a:spcAft>
            </a:pPr>
            <a:r>
              <a:rPr sz="2400" b="1" dirty="0">
                <a:latin typeface="Rubik Medium"/>
              </a:rPr>
              <a:t>2. </a:t>
            </a:r>
            <a:r>
              <a:rPr sz="2000" dirty="0" err="1">
                <a:latin typeface="Rubik Regular"/>
              </a:rPr>
              <a:t>Permite</a:t>
            </a:r>
            <a:r>
              <a:rPr sz="2000" dirty="0">
                <a:latin typeface="Rubik Regular"/>
              </a:rPr>
              <a:t> </a:t>
            </a:r>
            <a:r>
              <a:rPr sz="2000" dirty="0" err="1">
                <a:latin typeface="Rubik Regular"/>
              </a:rPr>
              <a:t>una</a:t>
            </a:r>
            <a:r>
              <a:rPr sz="2000" dirty="0">
                <a:latin typeface="Rubik Regular"/>
              </a:rPr>
              <a:t> </a:t>
            </a:r>
            <a:r>
              <a:rPr sz="2000" dirty="0" err="1">
                <a:latin typeface="Rubik Regular"/>
              </a:rPr>
              <a:t>mejor</a:t>
            </a:r>
            <a:r>
              <a:rPr sz="2000" dirty="0">
                <a:latin typeface="Rubik Regular"/>
              </a:rPr>
              <a:t> </a:t>
            </a:r>
            <a:r>
              <a:rPr sz="2000" dirty="0" err="1">
                <a:latin typeface="Rubik Regular"/>
              </a:rPr>
              <a:t>identificación</a:t>
            </a:r>
            <a:r>
              <a:rPr sz="2000" dirty="0">
                <a:latin typeface="Rubik Regular"/>
              </a:rPr>
              <a:t> de </a:t>
            </a:r>
            <a:r>
              <a:rPr sz="2000" dirty="0" err="1">
                <a:latin typeface="Rubik Regular"/>
              </a:rPr>
              <a:t>patologías</a:t>
            </a:r>
            <a:r>
              <a:rPr sz="2000" dirty="0">
                <a:latin typeface="Rubik Regular"/>
              </a:rPr>
              <a:t> </a:t>
            </a:r>
            <a:r>
              <a:rPr sz="2000" dirty="0" err="1">
                <a:latin typeface="Rubik Regular"/>
              </a:rPr>
              <a:t>bucales</a:t>
            </a:r>
            <a:r>
              <a:rPr sz="2000" dirty="0">
                <a:latin typeface="Rubik Regular"/>
              </a:rPr>
              <a:t>.</a:t>
            </a:r>
            <a:endParaRPr lang="es-MX" sz="2000" dirty="0">
              <a:latin typeface="Rubik Regular"/>
            </a:endParaRPr>
          </a:p>
        </p:txBody>
      </p:sp>
      <p:sp>
        <p:nvSpPr>
          <p:cNvPr id="6" name="TextBox 5"/>
          <p:cNvSpPr txBox="1"/>
          <p:nvPr/>
        </p:nvSpPr>
        <p:spPr>
          <a:xfrm>
            <a:off x="930613" y="3528222"/>
            <a:ext cx="7300962" cy="461665"/>
          </a:xfrm>
          <a:prstGeom prst="rect">
            <a:avLst/>
          </a:prstGeom>
          <a:noFill/>
        </p:spPr>
        <p:txBody>
          <a:bodyPr wrap="square">
            <a:spAutoFit/>
          </a:bodyPr>
          <a:lstStyle/>
          <a:p>
            <a:pPr>
              <a:spcAft>
                <a:spcPts val="600"/>
              </a:spcAft>
            </a:pPr>
            <a:r>
              <a:rPr sz="2400" b="1" dirty="0">
                <a:latin typeface="Rubik Medium"/>
              </a:rPr>
              <a:t>3. </a:t>
            </a:r>
            <a:r>
              <a:rPr sz="2000" dirty="0" err="1">
                <a:latin typeface="Rubik Regular"/>
              </a:rPr>
              <a:t>Facilita</a:t>
            </a:r>
            <a:r>
              <a:rPr sz="2000" dirty="0">
                <a:latin typeface="Rubik Regular"/>
              </a:rPr>
              <a:t> la </a:t>
            </a:r>
            <a:r>
              <a:rPr sz="2000" dirty="0" err="1">
                <a:latin typeface="Rubik Regular"/>
              </a:rPr>
              <a:t>elaboración</a:t>
            </a:r>
            <a:r>
              <a:rPr sz="2000" dirty="0">
                <a:latin typeface="Rubik Regular"/>
              </a:rPr>
              <a:t> de un plan de </a:t>
            </a:r>
            <a:r>
              <a:rPr sz="2000" dirty="0" err="1">
                <a:latin typeface="Rubik Regular"/>
              </a:rPr>
              <a:t>tratamiento</a:t>
            </a:r>
            <a:r>
              <a:rPr sz="2000" dirty="0">
                <a:latin typeface="Rubik Regular"/>
              </a:rPr>
              <a:t> </a:t>
            </a:r>
            <a:r>
              <a:rPr sz="2000" dirty="0" err="1">
                <a:latin typeface="Rubik Regular"/>
              </a:rPr>
              <a:t>adecuado</a:t>
            </a:r>
            <a:r>
              <a:rPr sz="2000" dirty="0">
                <a:latin typeface="Rubik Regular"/>
              </a:rPr>
              <a:t>.</a:t>
            </a:r>
            <a:endParaRPr lang="es-MX" sz="2000" dirty="0">
              <a:latin typeface="Rubik Regul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90025" cy="51292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394570" y="2494950"/>
            <a:ext cx="2454306" cy="2393633"/>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489" y="466157"/>
            <a:ext cx="8130512" cy="4194229"/>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58240" y="785757"/>
            <a:ext cx="6020363" cy="1210495"/>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400">
                <a:latin typeface="Quicksand SemiBold"/>
              </a:defRPr>
            </a:pPr>
            <a:r>
              <a:rPr lang="en-US" sz="4100" kern="1200">
                <a:solidFill>
                  <a:schemeClr val="tx1"/>
                </a:solidFill>
                <a:latin typeface="+mj-lt"/>
                <a:ea typeface="+mj-ea"/>
                <a:cs typeface="+mj-cs"/>
              </a:rPr>
              <a:t>Etimología de los Términos</a:t>
            </a:r>
          </a:p>
        </p:txBody>
      </p:sp>
      <p:sp>
        <p:nvSpPr>
          <p:cNvPr id="3" name="TextBox 2"/>
          <p:cNvSpPr txBox="1"/>
          <p:nvPr/>
        </p:nvSpPr>
        <p:spPr>
          <a:xfrm>
            <a:off x="994335" y="1996252"/>
            <a:ext cx="7078855" cy="2094462"/>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1500">
                <a:solidFill>
                  <a:srgbClr val="888888"/>
                </a:solidFill>
                <a:latin typeface="Rubik Regular"/>
              </a:defRPr>
            </a:pPr>
            <a:r>
              <a:rPr lang="en-US" sz="1600" dirty="0" err="1"/>
              <a:t>Conocer</a:t>
            </a:r>
            <a:r>
              <a:rPr lang="en-US" sz="1600" dirty="0"/>
              <a:t> la </a:t>
            </a:r>
            <a:r>
              <a:rPr lang="en-US" sz="1600" dirty="0" err="1"/>
              <a:t>etimología</a:t>
            </a:r>
            <a:r>
              <a:rPr lang="en-US" sz="1600" dirty="0"/>
              <a:t> de </a:t>
            </a:r>
            <a:r>
              <a:rPr lang="en-US" sz="1600" dirty="0" err="1"/>
              <a:t>términos</a:t>
            </a:r>
            <a:r>
              <a:rPr lang="en-US" sz="1600" dirty="0"/>
              <a:t> clave </a:t>
            </a:r>
            <a:r>
              <a:rPr lang="en-US" sz="1600" dirty="0" err="1"/>
              <a:t>en</a:t>
            </a:r>
            <a:r>
              <a:rPr lang="en-US" sz="1600" dirty="0"/>
              <a:t> </a:t>
            </a:r>
            <a:r>
              <a:rPr lang="en-US" sz="1600" dirty="0" err="1"/>
              <a:t>propedéutica</a:t>
            </a:r>
            <a:r>
              <a:rPr lang="en-US" sz="1600" dirty="0"/>
              <a:t> y </a:t>
            </a:r>
            <a:r>
              <a:rPr lang="en-US" sz="1600" dirty="0" err="1"/>
              <a:t>semiología</a:t>
            </a:r>
            <a:r>
              <a:rPr lang="en-US" sz="1600" dirty="0"/>
              <a:t> es </a:t>
            </a:r>
            <a:r>
              <a:rPr lang="en-US" sz="1600" dirty="0" err="1"/>
              <a:t>esencial</a:t>
            </a:r>
            <a:r>
              <a:rPr lang="en-US" sz="1600" dirty="0"/>
              <a:t> para </a:t>
            </a:r>
            <a:r>
              <a:rPr lang="en-US" sz="1600" dirty="0" err="1"/>
              <a:t>el</a:t>
            </a:r>
            <a:r>
              <a:rPr lang="en-US" sz="1600" dirty="0"/>
              <a:t> </a:t>
            </a:r>
            <a:r>
              <a:rPr lang="en-US" sz="1600" dirty="0" err="1"/>
              <a:t>profesional</a:t>
            </a:r>
            <a:r>
              <a:rPr lang="en-US" sz="1600" dirty="0"/>
              <a:t> </a:t>
            </a:r>
            <a:r>
              <a:rPr lang="en-US" sz="1600" dirty="0" err="1"/>
              <a:t>odontológico</a:t>
            </a:r>
            <a:r>
              <a:rPr lang="en-US" sz="1600" dirty="0"/>
              <a:t>. </a:t>
            </a:r>
            <a:r>
              <a:rPr lang="en-US" sz="1600" dirty="0" err="1"/>
              <a:t>Estos</a:t>
            </a:r>
            <a:r>
              <a:rPr lang="en-US" sz="1600" dirty="0"/>
              <a:t> </a:t>
            </a:r>
            <a:r>
              <a:rPr lang="en-US" sz="1600" dirty="0" err="1"/>
              <a:t>antecedentes</a:t>
            </a:r>
            <a:r>
              <a:rPr lang="en-US" sz="1600" dirty="0"/>
              <a:t> </a:t>
            </a:r>
            <a:r>
              <a:rPr lang="en-US" sz="1600" dirty="0" err="1"/>
              <a:t>lingüísticos</a:t>
            </a:r>
            <a:r>
              <a:rPr lang="en-US" sz="1600" dirty="0"/>
              <a:t> </a:t>
            </a:r>
            <a:r>
              <a:rPr lang="en-US" sz="1600" dirty="0" err="1"/>
              <a:t>enriquecen</a:t>
            </a:r>
            <a:r>
              <a:rPr lang="en-US" sz="1600" dirty="0"/>
              <a:t> </a:t>
            </a:r>
            <a:r>
              <a:rPr lang="en-US" sz="1600" dirty="0" err="1"/>
              <a:t>el</a:t>
            </a:r>
            <a:r>
              <a:rPr lang="en-US" sz="1600" dirty="0"/>
              <a:t> </a:t>
            </a:r>
            <a:r>
              <a:rPr lang="en-US" sz="1600" dirty="0" err="1"/>
              <a:t>vocabulario</a:t>
            </a:r>
            <a:r>
              <a:rPr lang="en-US" sz="1600" dirty="0"/>
              <a:t> </a:t>
            </a:r>
            <a:r>
              <a:rPr lang="en-US" sz="1600" dirty="0" err="1"/>
              <a:t>técnico</a:t>
            </a:r>
            <a:r>
              <a:rPr lang="en-US" sz="1600" dirty="0"/>
              <a:t> y </a:t>
            </a:r>
            <a:r>
              <a:rPr lang="en-US" sz="1600" dirty="0" err="1"/>
              <a:t>facilitan</a:t>
            </a:r>
            <a:r>
              <a:rPr lang="en-US" sz="1600" dirty="0"/>
              <a:t> la </a:t>
            </a:r>
            <a:r>
              <a:rPr lang="en-US" sz="1600" dirty="0" err="1"/>
              <a:t>comunicación</a:t>
            </a:r>
            <a:r>
              <a:rPr lang="en-US" sz="1600" dirty="0"/>
              <a:t> </a:t>
            </a:r>
            <a:r>
              <a:rPr lang="en-US" sz="1600" dirty="0" err="1"/>
              <a:t>en</a:t>
            </a:r>
            <a:r>
              <a:rPr lang="en-US" sz="1600" dirty="0"/>
              <a:t> </a:t>
            </a:r>
            <a:r>
              <a:rPr lang="en-US" sz="1600" dirty="0" err="1"/>
              <a:t>el</a:t>
            </a:r>
            <a:r>
              <a:rPr lang="en-US" sz="1600" dirty="0"/>
              <a:t> </a:t>
            </a:r>
            <a:r>
              <a:rPr lang="en-US" sz="1600" dirty="0" err="1"/>
              <a:t>ámbito</a:t>
            </a:r>
            <a:r>
              <a:rPr lang="en-US" sz="1600" dirty="0"/>
              <a:t> dental. La </a:t>
            </a:r>
            <a:r>
              <a:rPr lang="en-US" sz="1600" dirty="0" err="1"/>
              <a:t>comprensión</a:t>
            </a:r>
            <a:r>
              <a:rPr lang="en-US" sz="1600" dirty="0"/>
              <a:t> de </a:t>
            </a:r>
            <a:r>
              <a:rPr lang="en-US" sz="1600" dirty="0" err="1"/>
              <a:t>estas</a:t>
            </a:r>
            <a:r>
              <a:rPr lang="en-US" sz="1600" dirty="0"/>
              <a:t> </a:t>
            </a:r>
            <a:r>
              <a:rPr lang="en-US" sz="1600" dirty="0" err="1"/>
              <a:t>raíces</a:t>
            </a:r>
            <a:r>
              <a:rPr lang="en-US" sz="1600" dirty="0"/>
              <a:t> </a:t>
            </a:r>
            <a:r>
              <a:rPr lang="en-US" sz="1600" dirty="0" err="1"/>
              <a:t>permite</a:t>
            </a:r>
            <a:r>
              <a:rPr lang="en-US" sz="1600" dirty="0"/>
              <a:t> </a:t>
            </a:r>
            <a:r>
              <a:rPr lang="en-US" sz="1600" dirty="0" err="1"/>
              <a:t>una</a:t>
            </a:r>
            <a:r>
              <a:rPr lang="en-US" sz="1600" dirty="0"/>
              <a:t> </a:t>
            </a:r>
            <a:r>
              <a:rPr lang="en-US" sz="1600" dirty="0" err="1"/>
              <a:t>mejor</a:t>
            </a:r>
            <a:r>
              <a:rPr lang="en-US" sz="1600" dirty="0"/>
              <a:t> </a:t>
            </a:r>
            <a:r>
              <a:rPr lang="en-US" sz="1600" dirty="0" err="1"/>
              <a:t>interpretación</a:t>
            </a:r>
            <a:r>
              <a:rPr lang="en-US" sz="1600" dirty="0"/>
              <a:t> de </a:t>
            </a:r>
            <a:r>
              <a:rPr lang="en-US" sz="1600" dirty="0" err="1"/>
              <a:t>los</a:t>
            </a:r>
            <a:r>
              <a:rPr lang="en-US" sz="1600" dirty="0"/>
              <a:t> </a:t>
            </a:r>
            <a:r>
              <a:rPr lang="en-US" sz="1600" dirty="0" err="1"/>
              <a:t>conceptos</a:t>
            </a:r>
            <a:r>
              <a:rPr lang="en-US" sz="1600" dirty="0"/>
              <a:t> </a:t>
            </a:r>
            <a:r>
              <a:rPr lang="en-US" sz="1600" dirty="0" err="1"/>
              <a:t>utilizados</a:t>
            </a:r>
            <a:r>
              <a:rPr lang="en-US" sz="1600" dirty="0"/>
              <a:t> </a:t>
            </a:r>
            <a:r>
              <a:rPr lang="en-US" sz="1600" dirty="0" err="1"/>
              <a:t>en</a:t>
            </a:r>
            <a:r>
              <a:rPr lang="en-US" sz="1600" dirty="0"/>
              <a:t> la </a:t>
            </a:r>
            <a:r>
              <a:rPr lang="en-US" sz="1600" dirty="0" err="1"/>
              <a:t>práctica</a:t>
            </a:r>
            <a:r>
              <a:rPr lang="en-US" sz="1600" dirty="0"/>
              <a:t>.</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90025" cy="51292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394570" y="2494950"/>
            <a:ext cx="2454306" cy="2393633"/>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489" y="466157"/>
            <a:ext cx="8130512" cy="4194229"/>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58240" y="785757"/>
            <a:ext cx="6020363" cy="1210495"/>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700">
                <a:latin typeface="Quicksand SemiBold"/>
              </a:defRPr>
            </a:pPr>
            <a:r>
              <a:rPr lang="en-US" sz="5300" kern="1200">
                <a:solidFill>
                  <a:schemeClr val="tx1"/>
                </a:solidFill>
                <a:latin typeface="+mj-lt"/>
                <a:ea typeface="+mj-ea"/>
                <a:cs typeface="+mj-cs"/>
              </a:rPr>
              <a:t>Propedéutica</a:t>
            </a:r>
          </a:p>
        </p:txBody>
      </p:sp>
      <p:sp>
        <p:nvSpPr>
          <p:cNvPr id="3" name="TextBox 2"/>
          <p:cNvSpPr txBox="1"/>
          <p:nvPr/>
        </p:nvSpPr>
        <p:spPr>
          <a:xfrm>
            <a:off x="958240" y="2220915"/>
            <a:ext cx="6020363" cy="2094462"/>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1900">
                <a:solidFill>
                  <a:srgbClr val="262626"/>
                </a:solidFill>
                <a:latin typeface="Rubik Regular"/>
              </a:defRPr>
            </a:pPr>
            <a:r>
              <a:rPr lang="en-US" sz="1900"/>
              <a:t>El término 'propedéutica' proviene del griego 'propaideusis', que se traduce como 'enseñanza previa'. Esta base educativa es crucial para el aprendizaje efectivo en odontología. La propedéutica forma a los futuros profesionales en la evaluación y atención del paciente.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800" y="360000"/>
            <a:ext cx="8096399" cy="360000"/>
          </a:xfrm>
          <a:prstGeom prst="rect">
            <a:avLst/>
          </a:prstGeom>
          <a:noFill/>
        </p:spPr>
        <p:txBody>
          <a:bodyPr wrap="square">
            <a:spAutoFit/>
          </a:bodyPr>
          <a:lstStyle/>
          <a:p>
            <a:pPr>
              <a:defRPr sz="2700">
                <a:latin typeface="Quicksand SemiBold"/>
              </a:defRPr>
            </a:pPr>
            <a:r>
              <a:t>Semiología</a:t>
            </a:r>
          </a:p>
        </p:txBody>
      </p:sp>
      <p:sp>
        <p:nvSpPr>
          <p:cNvPr id="3" name="TextBox 2"/>
          <p:cNvSpPr txBox="1"/>
          <p:nvPr/>
        </p:nvSpPr>
        <p:spPr>
          <a:xfrm>
            <a:off x="874800" y="765000"/>
            <a:ext cx="7200000" cy="3600000"/>
          </a:xfrm>
          <a:prstGeom prst="rect">
            <a:avLst/>
          </a:prstGeom>
          <a:noFill/>
        </p:spPr>
        <p:txBody>
          <a:bodyPr wrap="square" anchor="ctr">
            <a:spAutoFit/>
          </a:bodyPr>
          <a:lstStyle/>
          <a:p>
            <a:pPr algn="l">
              <a:defRPr sz="1900">
                <a:solidFill>
                  <a:srgbClr val="262626"/>
                </a:solidFill>
                <a:latin typeface="Rubik Regular"/>
              </a:defRPr>
            </a:pPr>
            <a:r>
              <a:t>La semiología viene del griego 'semion', que significa 'signo'. En odontología, se refiere al estudio de las manifestaciones clínicas que experimentan los pacientes. Dominar la semiología permite al dentista realizar diagnósticos más precisos y fundamentados.</a:t>
            </a:r>
          </a:p>
        </p:txBody>
      </p:sp>
      <p:cxnSp>
        <p:nvCxnSpPr>
          <p:cNvPr id="4" name="Connector 3"/>
          <p:cNvCxnSpPr/>
          <p:nvPr/>
        </p:nvCxnSpPr>
        <p:spPr>
          <a:xfrm>
            <a:off x="525600" y="4593600"/>
            <a:ext cx="8096400" cy="0"/>
          </a:xfrm>
          <a:prstGeom prst="line">
            <a:avLst/>
          </a:prstGeom>
          <a:ln w="25200">
            <a:solidFill>
              <a:srgbClr val="FFD91E"/>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90025" cy="512921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13" y="512921"/>
            <a:ext cx="8067398" cy="131526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04886" y="800382"/>
            <a:ext cx="6680253" cy="75153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defRPr sz="2700">
                <a:latin typeface="Quicksand SemiBold"/>
              </a:defRPr>
            </a:pPr>
            <a:r>
              <a:rPr lang="en-US" sz="2400" kern="1200">
                <a:solidFill>
                  <a:srgbClr val="595959"/>
                </a:solidFill>
                <a:latin typeface="+mj-lt"/>
                <a:ea typeface="+mj-ea"/>
                <a:cs typeface="+mj-cs"/>
              </a:rPr>
              <a:t>Signos y Síntomas</a:t>
            </a: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92" y="1828189"/>
            <a:ext cx="8070219" cy="2788102"/>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204886" y="2070473"/>
            <a:ext cx="6680252" cy="2115514"/>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1900">
                <a:solidFill>
                  <a:srgbClr val="262626"/>
                </a:solidFill>
                <a:latin typeface="Rubik Regular"/>
              </a:defRPr>
            </a:pPr>
            <a:r>
              <a:rPr lang="en-US" dirty="0">
                <a:solidFill>
                  <a:schemeClr val="tx1">
                    <a:lumMod val="65000"/>
                    <a:lumOff val="35000"/>
                  </a:schemeClr>
                </a:solidFill>
              </a:rPr>
              <a:t>En </a:t>
            </a:r>
            <a:r>
              <a:rPr lang="en-US" dirty="0" err="1">
                <a:solidFill>
                  <a:schemeClr val="tx1">
                    <a:lumMod val="65000"/>
                    <a:lumOff val="35000"/>
                  </a:schemeClr>
                </a:solidFill>
              </a:rPr>
              <a:t>odontología</a:t>
            </a:r>
            <a:r>
              <a:rPr lang="en-US" dirty="0">
                <a:solidFill>
                  <a:schemeClr val="tx1">
                    <a:lumMod val="65000"/>
                    <a:lumOff val="35000"/>
                  </a:schemeClr>
                </a:solidFill>
              </a:rPr>
              <a:t>, </a:t>
            </a:r>
            <a:r>
              <a:rPr lang="en-US" dirty="0" err="1">
                <a:solidFill>
                  <a:schemeClr val="tx1">
                    <a:lumMod val="65000"/>
                    <a:lumOff val="35000"/>
                  </a:schemeClr>
                </a:solidFill>
              </a:rPr>
              <a:t>los</a:t>
            </a:r>
            <a:r>
              <a:rPr lang="en-US" dirty="0">
                <a:solidFill>
                  <a:schemeClr val="tx1">
                    <a:lumMod val="65000"/>
                    <a:lumOff val="35000"/>
                  </a:schemeClr>
                </a:solidFill>
              </a:rPr>
              <a:t> </a:t>
            </a:r>
            <a:r>
              <a:rPr lang="en-US" dirty="0" err="1">
                <a:solidFill>
                  <a:schemeClr val="tx1">
                    <a:lumMod val="65000"/>
                    <a:lumOff val="35000"/>
                  </a:schemeClr>
                </a:solidFill>
              </a:rPr>
              <a:t>signos</a:t>
            </a:r>
            <a:r>
              <a:rPr lang="en-US" dirty="0">
                <a:solidFill>
                  <a:schemeClr val="tx1">
                    <a:lumMod val="65000"/>
                    <a:lumOff val="35000"/>
                  </a:schemeClr>
                </a:solidFill>
              </a:rPr>
              <a:t> son </a:t>
            </a:r>
            <a:r>
              <a:rPr lang="en-US" dirty="0" err="1">
                <a:solidFill>
                  <a:schemeClr val="tx1">
                    <a:lumMod val="65000"/>
                    <a:lumOff val="35000"/>
                  </a:schemeClr>
                </a:solidFill>
              </a:rPr>
              <a:t>evidencias</a:t>
            </a:r>
            <a:r>
              <a:rPr lang="en-US" dirty="0">
                <a:solidFill>
                  <a:schemeClr val="tx1">
                    <a:lumMod val="65000"/>
                    <a:lumOff val="35000"/>
                  </a:schemeClr>
                </a:solidFill>
              </a:rPr>
              <a:t> observables </a:t>
            </a:r>
            <a:r>
              <a:rPr lang="en-US" dirty="0" err="1">
                <a:solidFill>
                  <a:schemeClr val="tx1">
                    <a:lumMod val="65000"/>
                    <a:lumOff val="35000"/>
                  </a:schemeClr>
                </a:solidFill>
              </a:rPr>
              <a:t>durante</a:t>
            </a:r>
            <a:r>
              <a:rPr lang="en-US" dirty="0">
                <a:solidFill>
                  <a:schemeClr val="tx1">
                    <a:lumMod val="65000"/>
                    <a:lumOff val="35000"/>
                  </a:schemeClr>
                </a:solidFill>
              </a:rPr>
              <a:t> la </a:t>
            </a:r>
            <a:r>
              <a:rPr lang="en-US" dirty="0" err="1">
                <a:solidFill>
                  <a:schemeClr val="tx1">
                    <a:lumMod val="65000"/>
                    <a:lumOff val="35000"/>
                  </a:schemeClr>
                </a:solidFill>
              </a:rPr>
              <a:t>evaluación</a:t>
            </a:r>
            <a:r>
              <a:rPr lang="en-US" dirty="0">
                <a:solidFill>
                  <a:schemeClr val="tx1">
                    <a:lumMod val="65000"/>
                    <a:lumOff val="35000"/>
                  </a:schemeClr>
                </a:solidFill>
              </a:rPr>
              <a:t> </a:t>
            </a:r>
            <a:r>
              <a:rPr lang="en-US" dirty="0" err="1">
                <a:solidFill>
                  <a:schemeClr val="tx1">
                    <a:lumMod val="65000"/>
                    <a:lumOff val="35000"/>
                  </a:schemeClr>
                </a:solidFill>
              </a:rPr>
              <a:t>clínica</a:t>
            </a:r>
            <a:r>
              <a:rPr lang="en-US" dirty="0">
                <a:solidFill>
                  <a:schemeClr val="tx1">
                    <a:lumMod val="65000"/>
                    <a:lumOff val="35000"/>
                  </a:schemeClr>
                </a:solidFill>
              </a:rPr>
              <a:t>, </a:t>
            </a:r>
            <a:r>
              <a:rPr lang="en-US" dirty="0" err="1">
                <a:solidFill>
                  <a:schemeClr val="tx1">
                    <a:lumMod val="65000"/>
                    <a:lumOff val="35000"/>
                  </a:schemeClr>
                </a:solidFill>
              </a:rPr>
              <a:t>mientras</a:t>
            </a:r>
            <a:r>
              <a:rPr lang="en-US" dirty="0">
                <a:solidFill>
                  <a:schemeClr val="tx1">
                    <a:lumMod val="65000"/>
                    <a:lumOff val="35000"/>
                  </a:schemeClr>
                </a:solidFill>
              </a:rPr>
              <a:t> que </a:t>
            </a:r>
            <a:r>
              <a:rPr lang="en-US" dirty="0" err="1">
                <a:solidFill>
                  <a:schemeClr val="tx1">
                    <a:lumMod val="65000"/>
                    <a:lumOff val="35000"/>
                  </a:schemeClr>
                </a:solidFill>
              </a:rPr>
              <a:t>los</a:t>
            </a:r>
            <a:r>
              <a:rPr lang="en-US" dirty="0">
                <a:solidFill>
                  <a:schemeClr val="tx1">
                    <a:lumMod val="65000"/>
                    <a:lumOff val="35000"/>
                  </a:schemeClr>
                </a:solidFill>
              </a:rPr>
              <a:t> </a:t>
            </a:r>
            <a:r>
              <a:rPr lang="en-US" dirty="0" err="1">
                <a:solidFill>
                  <a:schemeClr val="tx1">
                    <a:lumMod val="65000"/>
                    <a:lumOff val="35000"/>
                  </a:schemeClr>
                </a:solidFill>
              </a:rPr>
              <a:t>síntomas</a:t>
            </a:r>
            <a:r>
              <a:rPr lang="en-US" dirty="0">
                <a:solidFill>
                  <a:schemeClr val="tx1">
                    <a:lumMod val="65000"/>
                    <a:lumOff val="35000"/>
                  </a:schemeClr>
                </a:solidFill>
              </a:rPr>
              <a:t> son </a:t>
            </a:r>
            <a:r>
              <a:rPr lang="en-US" dirty="0" err="1">
                <a:solidFill>
                  <a:schemeClr val="tx1">
                    <a:lumMod val="65000"/>
                    <a:lumOff val="35000"/>
                  </a:schemeClr>
                </a:solidFill>
              </a:rPr>
              <a:t>experiencias</a:t>
            </a:r>
            <a:r>
              <a:rPr lang="en-US" dirty="0">
                <a:solidFill>
                  <a:schemeClr val="tx1">
                    <a:lumMod val="65000"/>
                    <a:lumOff val="35000"/>
                  </a:schemeClr>
                </a:solidFill>
              </a:rPr>
              <a:t> </a:t>
            </a:r>
            <a:r>
              <a:rPr lang="en-US" dirty="0" err="1">
                <a:solidFill>
                  <a:schemeClr val="tx1">
                    <a:lumMod val="65000"/>
                    <a:lumOff val="35000"/>
                  </a:schemeClr>
                </a:solidFill>
              </a:rPr>
              <a:t>subjetivas</a:t>
            </a:r>
            <a:r>
              <a:rPr lang="en-US" dirty="0">
                <a:solidFill>
                  <a:schemeClr val="tx1">
                    <a:lumMod val="65000"/>
                    <a:lumOff val="35000"/>
                  </a:schemeClr>
                </a:solidFill>
              </a:rPr>
              <a:t> </a:t>
            </a:r>
            <a:r>
              <a:rPr lang="en-US" dirty="0" err="1">
                <a:solidFill>
                  <a:schemeClr val="tx1">
                    <a:lumMod val="65000"/>
                    <a:lumOff val="35000"/>
                  </a:schemeClr>
                </a:solidFill>
              </a:rPr>
              <a:t>reportadas</a:t>
            </a:r>
            <a:r>
              <a:rPr lang="en-US" dirty="0">
                <a:solidFill>
                  <a:schemeClr val="tx1">
                    <a:lumMod val="65000"/>
                    <a:lumOff val="35000"/>
                  </a:schemeClr>
                </a:solidFill>
              </a:rPr>
              <a:t> </a:t>
            </a:r>
            <a:r>
              <a:rPr lang="en-US" dirty="0" err="1">
                <a:solidFill>
                  <a:schemeClr val="tx1">
                    <a:lumMod val="65000"/>
                    <a:lumOff val="35000"/>
                  </a:schemeClr>
                </a:solidFill>
              </a:rPr>
              <a:t>por</a:t>
            </a:r>
            <a:r>
              <a:rPr lang="en-US" dirty="0">
                <a:solidFill>
                  <a:schemeClr val="tx1">
                    <a:lumMod val="65000"/>
                    <a:lumOff val="35000"/>
                  </a:schemeClr>
                </a:solidFill>
              </a:rPr>
              <a:t> </a:t>
            </a:r>
            <a:r>
              <a:rPr lang="en-US" dirty="0" err="1">
                <a:solidFill>
                  <a:schemeClr val="tx1">
                    <a:lumMod val="65000"/>
                    <a:lumOff val="35000"/>
                  </a:schemeClr>
                </a:solidFill>
              </a:rPr>
              <a:t>el</a:t>
            </a:r>
            <a:r>
              <a:rPr lang="en-US" dirty="0">
                <a:solidFill>
                  <a:schemeClr val="tx1">
                    <a:lumMod val="65000"/>
                    <a:lumOff val="35000"/>
                  </a:schemeClr>
                </a:solidFill>
              </a:rPr>
              <a:t> </a:t>
            </a:r>
            <a:r>
              <a:rPr lang="en-US" dirty="0" err="1">
                <a:solidFill>
                  <a:schemeClr val="tx1">
                    <a:lumMod val="65000"/>
                    <a:lumOff val="35000"/>
                  </a:schemeClr>
                </a:solidFill>
              </a:rPr>
              <a:t>paciente</a:t>
            </a:r>
            <a:r>
              <a:rPr lang="en-US" dirty="0">
                <a:solidFill>
                  <a:schemeClr val="tx1">
                    <a:lumMod val="65000"/>
                    <a:lumOff val="35000"/>
                  </a:schemeClr>
                </a:solidFill>
              </a:rPr>
              <a:t>. La </a:t>
            </a:r>
            <a:r>
              <a:rPr lang="en-US" dirty="0" err="1">
                <a:solidFill>
                  <a:schemeClr val="tx1">
                    <a:lumMod val="65000"/>
                    <a:lumOff val="35000"/>
                  </a:schemeClr>
                </a:solidFill>
              </a:rPr>
              <a:t>distinción</a:t>
            </a:r>
            <a:r>
              <a:rPr lang="en-US" dirty="0">
                <a:solidFill>
                  <a:schemeClr val="tx1">
                    <a:lumMod val="65000"/>
                    <a:lumOff val="35000"/>
                  </a:schemeClr>
                </a:solidFill>
              </a:rPr>
              <a:t> entre ambos es </a:t>
            </a:r>
            <a:r>
              <a:rPr lang="en-US" dirty="0" err="1">
                <a:solidFill>
                  <a:schemeClr val="tx1">
                    <a:lumMod val="65000"/>
                    <a:lumOff val="35000"/>
                  </a:schemeClr>
                </a:solidFill>
              </a:rPr>
              <a:t>esencial</a:t>
            </a:r>
            <a:r>
              <a:rPr lang="en-US" dirty="0">
                <a:solidFill>
                  <a:schemeClr val="tx1">
                    <a:lumMod val="65000"/>
                    <a:lumOff val="35000"/>
                  </a:schemeClr>
                </a:solidFill>
              </a:rPr>
              <a:t> para un </a:t>
            </a:r>
            <a:r>
              <a:rPr lang="en-US" dirty="0" err="1">
                <a:solidFill>
                  <a:schemeClr val="tx1">
                    <a:lumMod val="65000"/>
                    <a:lumOff val="35000"/>
                  </a:schemeClr>
                </a:solidFill>
              </a:rPr>
              <a:t>diagnóstico</a:t>
            </a:r>
            <a:r>
              <a:rPr lang="en-US" dirty="0">
                <a:solidFill>
                  <a:schemeClr val="tx1">
                    <a:lumMod val="65000"/>
                    <a:lumOff val="35000"/>
                  </a:schemeClr>
                </a:solidFill>
              </a:rPr>
              <a:t> </a:t>
            </a:r>
            <a:r>
              <a:rPr lang="en-US" dirty="0" err="1">
                <a:solidFill>
                  <a:schemeClr val="tx1">
                    <a:lumMod val="65000"/>
                    <a:lumOff val="35000"/>
                  </a:schemeClr>
                </a:solidFill>
              </a:rPr>
              <a:t>correcto</a:t>
            </a:r>
            <a:r>
              <a:rPr lang="en-US" dirty="0">
                <a:solidFill>
                  <a:schemeClr val="tx1">
                    <a:lumMod val="65000"/>
                    <a:lumOff val="35000"/>
                  </a:schemeClr>
                </a:solidFill>
              </a:rPr>
              <a:t>. </a:t>
            </a:r>
            <a:r>
              <a:rPr lang="en-US" dirty="0" err="1">
                <a:solidFill>
                  <a:schemeClr val="tx1">
                    <a:lumMod val="65000"/>
                    <a:lumOff val="35000"/>
                  </a:schemeClr>
                </a:solidFill>
              </a:rPr>
              <a:t>Comprender</a:t>
            </a:r>
            <a:r>
              <a:rPr lang="en-US" dirty="0">
                <a:solidFill>
                  <a:schemeClr val="tx1">
                    <a:lumMod val="65000"/>
                    <a:lumOff val="35000"/>
                  </a:schemeClr>
                </a:solidFill>
              </a:rPr>
              <a:t> </a:t>
            </a:r>
            <a:r>
              <a:rPr lang="en-US" dirty="0" err="1">
                <a:solidFill>
                  <a:schemeClr val="tx1">
                    <a:lumMod val="65000"/>
                    <a:lumOff val="35000"/>
                  </a:schemeClr>
                </a:solidFill>
              </a:rPr>
              <a:t>esta</a:t>
            </a:r>
            <a:r>
              <a:rPr lang="en-US" dirty="0">
                <a:solidFill>
                  <a:schemeClr val="tx1">
                    <a:lumMod val="65000"/>
                    <a:lumOff val="35000"/>
                  </a:schemeClr>
                </a:solidFill>
              </a:rPr>
              <a:t> </a:t>
            </a:r>
            <a:r>
              <a:rPr lang="en-US" dirty="0" err="1">
                <a:solidFill>
                  <a:schemeClr val="tx1">
                    <a:lumMod val="65000"/>
                    <a:lumOff val="35000"/>
                  </a:schemeClr>
                </a:solidFill>
              </a:rPr>
              <a:t>diferencia</a:t>
            </a:r>
            <a:r>
              <a:rPr lang="en-US" dirty="0">
                <a:solidFill>
                  <a:schemeClr val="tx1">
                    <a:lumMod val="65000"/>
                    <a:lumOff val="35000"/>
                  </a:schemeClr>
                </a:solidFill>
              </a:rPr>
              <a:t> </a:t>
            </a:r>
            <a:r>
              <a:rPr lang="en-US" dirty="0" err="1">
                <a:solidFill>
                  <a:schemeClr val="tx1">
                    <a:lumMod val="65000"/>
                    <a:lumOff val="35000"/>
                  </a:schemeClr>
                </a:solidFill>
              </a:rPr>
              <a:t>mejora</a:t>
            </a:r>
            <a:r>
              <a:rPr lang="en-US" dirty="0">
                <a:solidFill>
                  <a:schemeClr val="tx1">
                    <a:lumMod val="65000"/>
                    <a:lumOff val="35000"/>
                  </a:schemeClr>
                </a:solidFill>
              </a:rPr>
              <a:t> </a:t>
            </a:r>
            <a:r>
              <a:rPr lang="en-US" dirty="0" err="1">
                <a:solidFill>
                  <a:schemeClr val="tx1">
                    <a:lumMod val="65000"/>
                    <a:lumOff val="35000"/>
                  </a:schemeClr>
                </a:solidFill>
              </a:rPr>
              <a:t>el</a:t>
            </a:r>
            <a:r>
              <a:rPr lang="en-US" dirty="0">
                <a:solidFill>
                  <a:schemeClr val="tx1">
                    <a:lumMod val="65000"/>
                    <a:lumOff val="35000"/>
                  </a:schemeClr>
                </a:solidFill>
              </a:rPr>
              <a:t> </a:t>
            </a:r>
            <a:r>
              <a:rPr lang="en-US" dirty="0" err="1">
                <a:solidFill>
                  <a:schemeClr val="tx1">
                    <a:lumMod val="65000"/>
                    <a:lumOff val="35000"/>
                  </a:schemeClr>
                </a:solidFill>
              </a:rPr>
              <a:t>abordaje</a:t>
            </a:r>
            <a:r>
              <a:rPr lang="en-US" dirty="0">
                <a:solidFill>
                  <a:schemeClr val="tx1">
                    <a:lumMod val="65000"/>
                    <a:lumOff val="35000"/>
                  </a:schemeClr>
                </a:solidFill>
              </a:rPr>
              <a:t> </a:t>
            </a:r>
            <a:r>
              <a:rPr lang="en-US" dirty="0" err="1">
                <a:solidFill>
                  <a:schemeClr val="tx1">
                    <a:lumMod val="65000"/>
                    <a:lumOff val="35000"/>
                  </a:schemeClr>
                </a:solidFill>
              </a:rPr>
              <a:t>clínico</a:t>
            </a:r>
            <a:r>
              <a:rPr lang="en-US" dirty="0">
                <a:solidFill>
                  <a:schemeClr val="tx1">
                    <a:lumMod val="65000"/>
                    <a:lumOff val="35000"/>
                  </a:schemeClr>
                </a:solidFill>
              </a:rPr>
              <a:t> del </a:t>
            </a:r>
            <a:r>
              <a:rPr lang="en-US" dirty="0" err="1">
                <a:solidFill>
                  <a:schemeClr val="tx1">
                    <a:lumMod val="65000"/>
                    <a:lumOff val="35000"/>
                  </a:schemeClr>
                </a:solidFill>
              </a:rPr>
              <a:t>paciente</a:t>
            </a:r>
            <a:r>
              <a:rPr lang="en-US" dirty="0">
                <a:solidFill>
                  <a:schemeClr val="tx1">
                    <a:lumMod val="65000"/>
                    <a:lumOff val="35000"/>
                  </a:schemeClr>
                </a:solidFil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90025" cy="512921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90025" cy="512921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556" y="512921"/>
            <a:ext cx="8052912" cy="4103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04886" y="943225"/>
            <a:ext cx="6680253" cy="664419"/>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defRPr sz="2400">
                <a:latin typeface="Quicksand SemiBold"/>
              </a:defRPr>
            </a:pPr>
            <a:r>
              <a:rPr lang="en-US" sz="2400" kern="1200">
                <a:solidFill>
                  <a:schemeClr val="tx1">
                    <a:lumMod val="65000"/>
                    <a:lumOff val="35000"/>
                  </a:schemeClr>
                </a:solidFill>
                <a:latin typeface="+mj-lt"/>
                <a:ea typeface="+mj-ea"/>
                <a:cs typeface="+mj-cs"/>
              </a:rPr>
              <a:t>Signos en Odontología</a:t>
            </a:r>
          </a:p>
        </p:txBody>
      </p:sp>
      <p:sp>
        <p:nvSpPr>
          <p:cNvPr id="3" name="TextBox 2"/>
          <p:cNvSpPr txBox="1"/>
          <p:nvPr/>
        </p:nvSpPr>
        <p:spPr>
          <a:xfrm>
            <a:off x="1204886" y="1815480"/>
            <a:ext cx="6680252" cy="2370508"/>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1500">
                <a:solidFill>
                  <a:srgbClr val="888888"/>
                </a:solidFill>
                <a:latin typeface="Rubik Regular"/>
              </a:defRPr>
            </a:pPr>
            <a:r>
              <a:rPr lang="en-US" sz="1500">
                <a:solidFill>
                  <a:schemeClr val="tx1">
                    <a:lumMod val="65000"/>
                    <a:lumOff val="35000"/>
                  </a:schemeClr>
                </a:solidFill>
              </a:rPr>
              <a:t>Los signos en odontología se caracterizan por ser indicadores visibles de condiciones bucales. Durante la evaluación clínica, estos signos pueden incluir alteraciones en la estructura dental y del tejido de soporte. Identificarlos adecuadamente es fundamental para el diagnóstico y tratamiento efectivo.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Cambios Visibles</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Las caries son uno de los signos más comunes en la evaluación dental.</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La inflamación de las encías puede indicar enfermedad periodontal.</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Lesiones en la boca pueden ser un signo de condiciones sistémicas.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Signos Vitales</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La evaluación del pulso es esencial para valorar el estado general del paciente.</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La presión arterial puede indicar condiciones sistémicas que afectan la salud dental.</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La temperatura corporal también es un signo importante a considerar.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068000" y="226800"/>
            <a:ext cx="3906000" cy="439200"/>
          </a:xfrm>
          <a:prstGeom prst="rect">
            <a:avLst/>
          </a:prstGeom>
          <a:noFill/>
        </p:spPr>
        <p:txBody>
          <a:bodyPr wrap="square">
            <a:spAutoFit/>
          </a:bodyPr>
          <a:lstStyle/>
          <a:p>
            <a:pPr>
              <a:defRPr sz="2400">
                <a:latin typeface="Quicksand SemiBold"/>
              </a:defRPr>
            </a:pPr>
            <a:r>
              <a:t>Importancia en el Expediente Clínico</a:t>
            </a:r>
          </a:p>
        </p:txBody>
      </p:sp>
      <p:sp>
        <p:nvSpPr>
          <p:cNvPr id="4" name="TextBox 3"/>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El registro detallado de los signos encontrados es vital para futuras referencias.</a:t>
            </a:r>
          </a:p>
        </p:txBody>
      </p:sp>
      <p:sp>
        <p:nvSpPr>
          <p:cNvPr id="5" name="TextBox 4"/>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Estos datos ayudan en la evolución del tratamiento dental.</a:t>
            </a:r>
          </a:p>
        </p:txBody>
      </p:sp>
      <p:sp>
        <p:nvSpPr>
          <p:cNvPr id="6" name="TextBox 5"/>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Facilitan la comunicación entre diferentes profesionales de la salud.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Síntomas en Odontología</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Los síntomas en odontología representan las experiencias y molestias que reportan los pacientes durante su consulta. Estos síntomas son cruciales para entender la perspectiva del paciente y realizar un diagnóstico adecuado. La correcta identificación de los síntomas ayuda a orientar el tratamiento necesario.</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068000" y="226800"/>
            <a:ext cx="3906000" cy="439200"/>
          </a:xfrm>
          <a:prstGeom prst="rect">
            <a:avLst/>
          </a:prstGeom>
          <a:noFill/>
        </p:spPr>
        <p:txBody>
          <a:bodyPr wrap="square">
            <a:spAutoFit/>
          </a:bodyPr>
          <a:lstStyle/>
          <a:p>
            <a:pPr>
              <a:defRPr sz="2400">
                <a:latin typeface="Quicksand SemiBold"/>
              </a:defRPr>
            </a:pPr>
            <a:r>
              <a:t>Dolor Dental</a:t>
            </a:r>
          </a:p>
        </p:txBody>
      </p:sp>
      <p:sp>
        <p:nvSpPr>
          <p:cNvPr id="4" name="TextBox 3"/>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El dolor dental puede variar en intensidad y tipo según la patología.</a:t>
            </a:r>
          </a:p>
        </p:txBody>
      </p:sp>
      <p:sp>
        <p:nvSpPr>
          <p:cNvPr id="5" name="TextBox 4"/>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Es un síntoma común que guía al paciente a buscar atención odontológica.</a:t>
            </a:r>
          </a:p>
        </p:txBody>
      </p:sp>
      <p:sp>
        <p:nvSpPr>
          <p:cNvPr id="6" name="TextBox 5"/>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La localización del dolor puede ayudar en el diagnóstico.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068000" y="226800"/>
            <a:ext cx="3906000" cy="439200"/>
          </a:xfrm>
          <a:prstGeom prst="rect">
            <a:avLst/>
          </a:prstGeom>
          <a:noFill/>
        </p:spPr>
        <p:txBody>
          <a:bodyPr wrap="square">
            <a:spAutoFit/>
          </a:bodyPr>
          <a:lstStyle/>
          <a:p>
            <a:pPr>
              <a:defRPr sz="2400">
                <a:latin typeface="Quicksand SemiBold"/>
              </a:defRPr>
            </a:pPr>
            <a:r>
              <a:t>Sensibilidad</a:t>
            </a:r>
          </a:p>
        </p:txBody>
      </p:sp>
      <p:sp>
        <p:nvSpPr>
          <p:cNvPr id="4" name="TextBox 3"/>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Los pacientes pueden experimentar sensibilidad a temperaturas frías o calientes.</a:t>
            </a:r>
          </a:p>
        </p:txBody>
      </p:sp>
      <p:sp>
        <p:nvSpPr>
          <p:cNvPr id="5" name="TextBox 4"/>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Esta reacción es generalmente un signo de problemas dentales subyacentes.</a:t>
            </a:r>
          </a:p>
        </p:txBody>
      </p:sp>
      <p:sp>
        <p:nvSpPr>
          <p:cNvPr id="6" name="TextBox 5"/>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Identificar la sensibilidad es clave para el tratamiento efectivo.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Malestar General</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Los síntomas sistémicos pueden reflejarse en la salud bucal del paciente.</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Condiciones como fiebre o infecciones pueden afectar el tratamiento dental.</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Es importante considerar el estado general del paciente durante la evaluación.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Buenas Prácticas en la Atención del Paciente</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Las buenas prácticas en odontología son fundamentales para garantizar la seguridad y bienestar del paciente. Se basan en principios éticos y profesionales que deben seguir todos los odontólogos. La atención de calidad no solo mejora la experiencia del paciente, sino que también fomenta la confianza y la lealtad.</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Comunicación Efectiva</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Escuchar activamente al paciente es crucial para entender sus necesidades.</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La comunicación clara ayuda a establecer una buena relación médico-paciente.</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Fomentar un ambiente amigable puede mejorar la experiencia del paciente.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25600" y="1040400"/>
            <a:ext cx="3049200" cy="3049200"/>
          </a:xfrm>
          <a:prstGeom prst="rect">
            <a:avLst/>
          </a:prstGeom>
        </p:spPr>
      </p:pic>
      <p:sp>
        <p:nvSpPr>
          <p:cNvPr id="4" name="TextBox 3"/>
          <p:cNvSpPr txBox="1"/>
          <p:nvPr/>
        </p:nvSpPr>
        <p:spPr>
          <a:xfrm>
            <a:off x="4068000" y="226800"/>
            <a:ext cx="3906000" cy="439200"/>
          </a:xfrm>
          <a:prstGeom prst="rect">
            <a:avLst/>
          </a:prstGeom>
          <a:noFill/>
        </p:spPr>
        <p:txBody>
          <a:bodyPr wrap="square">
            <a:spAutoFit/>
          </a:bodyPr>
          <a:lstStyle/>
          <a:p>
            <a:pPr>
              <a:defRPr sz="2400">
                <a:latin typeface="Quicksand SemiBold"/>
              </a:defRPr>
            </a:pPr>
            <a:r>
              <a:t>Consentimiento Informado</a:t>
            </a:r>
          </a:p>
        </p:txBody>
      </p:sp>
      <p:sp>
        <p:nvSpPr>
          <p:cNvPr id="5" name="TextBox 4"/>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Es vital asegurar que el paciente comprenda los procedimientos propuestos.</a:t>
            </a:r>
          </a:p>
        </p:txBody>
      </p:sp>
      <p:sp>
        <p:nvSpPr>
          <p:cNvPr id="6" name="TextBox 5"/>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El consentimiento informado protege tanto al paciente como al profesional.</a:t>
            </a:r>
          </a:p>
        </p:txBody>
      </p:sp>
      <p:sp>
        <p:nvSpPr>
          <p:cNvPr id="7" name="TextBox 6"/>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Este proceso fortalece la confianza entre el paciente y el odontólogo.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26800" cy="5130000"/>
          </a:xfrm>
          <a:prstGeom prst="rect">
            <a:avLst/>
          </a:prstGeom>
          <a:solidFill>
            <a:srgbClr val="5880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068000" y="226800"/>
            <a:ext cx="3906000" cy="439200"/>
          </a:xfrm>
          <a:prstGeom prst="rect">
            <a:avLst/>
          </a:prstGeom>
          <a:noFill/>
        </p:spPr>
        <p:txBody>
          <a:bodyPr wrap="square">
            <a:spAutoFit/>
          </a:bodyPr>
          <a:lstStyle/>
          <a:p>
            <a:pPr>
              <a:defRPr sz="2400">
                <a:latin typeface="Quicksand SemiBold"/>
              </a:defRPr>
            </a:pPr>
            <a:r>
              <a:t>Registro Adecuado en el Expediente Clínico</a:t>
            </a:r>
          </a:p>
        </p:txBody>
      </p:sp>
      <p:sp>
        <p:nvSpPr>
          <p:cNvPr id="4" name="TextBox 3"/>
          <p:cNvSpPr txBox="1"/>
          <p:nvPr/>
        </p:nvSpPr>
        <p:spPr>
          <a:xfrm>
            <a:off x="4068000" y="1209600"/>
            <a:ext cx="4608000" cy="1184400"/>
          </a:xfrm>
          <a:prstGeom prst="rect">
            <a:avLst/>
          </a:prstGeom>
          <a:noFill/>
        </p:spPr>
        <p:txBody>
          <a:bodyPr wrap="square">
            <a:spAutoFit/>
          </a:bodyPr>
          <a:lstStyle/>
          <a:p>
            <a:r>
              <a:rPr sz="1728" b="1">
                <a:latin typeface="Rubik Medium"/>
              </a:rPr>
              <a:t>1. </a:t>
            </a:r>
            <a:r>
              <a:rPr sz="1481">
                <a:solidFill>
                  <a:srgbClr val="888888"/>
                </a:solidFill>
                <a:latin typeface="Rubik Regular"/>
              </a:rPr>
              <a:t>Utilizar terminología correcta en la documentación es esencial.</a:t>
            </a:r>
          </a:p>
        </p:txBody>
      </p:sp>
      <p:sp>
        <p:nvSpPr>
          <p:cNvPr id="5" name="TextBox 4"/>
          <p:cNvSpPr txBox="1"/>
          <p:nvPr/>
        </p:nvSpPr>
        <p:spPr>
          <a:xfrm>
            <a:off x="4068000" y="2394000"/>
            <a:ext cx="4608000" cy="1184400"/>
          </a:xfrm>
          <a:prstGeom prst="rect">
            <a:avLst/>
          </a:prstGeom>
          <a:noFill/>
        </p:spPr>
        <p:txBody>
          <a:bodyPr wrap="square">
            <a:spAutoFit/>
          </a:bodyPr>
          <a:lstStyle/>
          <a:p>
            <a:r>
              <a:rPr sz="1728" b="1">
                <a:latin typeface="Rubik Medium"/>
              </a:rPr>
              <a:t>2. </a:t>
            </a:r>
            <a:r>
              <a:rPr sz="1481">
                <a:solidFill>
                  <a:srgbClr val="888888"/>
                </a:solidFill>
                <a:latin typeface="Rubik Regular"/>
              </a:rPr>
              <a:t>El registro detallado asegura un seguimiento adecuado del paciente.</a:t>
            </a:r>
          </a:p>
        </p:txBody>
      </p:sp>
      <p:sp>
        <p:nvSpPr>
          <p:cNvPr id="6" name="TextBox 5"/>
          <p:cNvSpPr txBox="1"/>
          <p:nvPr/>
        </p:nvSpPr>
        <p:spPr>
          <a:xfrm>
            <a:off x="4068000" y="3578400"/>
            <a:ext cx="4608000" cy="1184400"/>
          </a:xfrm>
          <a:prstGeom prst="rect">
            <a:avLst/>
          </a:prstGeom>
          <a:noFill/>
        </p:spPr>
        <p:txBody>
          <a:bodyPr wrap="square">
            <a:spAutoFit/>
          </a:bodyPr>
          <a:lstStyle/>
          <a:p>
            <a:r>
              <a:rPr sz="1728" b="1">
                <a:latin typeface="Rubik Medium"/>
              </a:rPr>
              <a:t>3. </a:t>
            </a:r>
            <a:r>
              <a:rPr sz="1481">
                <a:solidFill>
                  <a:srgbClr val="888888"/>
                </a:solidFill>
                <a:latin typeface="Rubik Regular"/>
              </a:rPr>
              <a:t>Facilita la continuidad de la atención entre diferentes profesionales.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600" y="525600"/>
            <a:ext cx="3600000" cy="720000"/>
          </a:xfrm>
          <a:prstGeom prst="rect">
            <a:avLst/>
          </a:prstGeom>
          <a:noFill/>
        </p:spPr>
        <p:txBody>
          <a:bodyPr wrap="square">
            <a:spAutoFit/>
          </a:bodyPr>
          <a:lstStyle/>
          <a:p>
            <a:pPr>
              <a:defRPr sz="2400">
                <a:latin typeface="Quicksand SemiBold"/>
              </a:defRPr>
            </a:pPr>
            <a:r>
              <a:t>Conclusiones</a:t>
            </a:r>
          </a:p>
        </p:txBody>
      </p:sp>
      <p:sp>
        <p:nvSpPr>
          <p:cNvPr id="3" name="TextBox 2"/>
          <p:cNvSpPr txBox="1"/>
          <p:nvPr/>
        </p:nvSpPr>
        <p:spPr>
          <a:xfrm>
            <a:off x="525600" y="1800000"/>
            <a:ext cx="3960000" cy="2880000"/>
          </a:xfrm>
          <a:prstGeom prst="rect">
            <a:avLst/>
          </a:prstGeom>
          <a:noFill/>
        </p:spPr>
        <p:txBody>
          <a:bodyPr wrap="square">
            <a:spAutoFit/>
          </a:bodyPr>
          <a:lstStyle/>
          <a:p>
            <a:pPr>
              <a:defRPr sz="1500">
                <a:solidFill>
                  <a:srgbClr val="888888"/>
                </a:solidFill>
                <a:latin typeface="Rubik Regular"/>
              </a:defRPr>
            </a:pPr>
            <a:r>
              <a:t>La propedéutica y semiología son fundamentales en la práctica odontológica, mejorando la atención y el diagnóstico. La correcta identificación de signos y síntomas permite un tratamiento más efectivo y personalizado. Fomentar un enfoque propedéutico contribuye al desarrollo profesional y la calidad en la atención del paciente.</a:t>
            </a:r>
          </a:p>
        </p:txBody>
      </p:sp>
      <p:sp>
        <p:nvSpPr>
          <p:cNvPr id="4" name="Rectangle 3"/>
          <p:cNvSpPr/>
          <p:nvPr/>
        </p:nvSpPr>
        <p:spPr>
          <a:xfrm>
            <a:off x="525600" y="4874400"/>
            <a:ext cx="4993200" cy="104400"/>
          </a:xfrm>
          <a:prstGeom prst="rect">
            <a:avLst/>
          </a:prstGeom>
          <a:solidFill>
            <a:srgbClr val="FFD9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4989600" y="518400"/>
            <a:ext cx="4100400" cy="4100400"/>
          </a:xfrm>
          <a:prstGeom prst="rect">
            <a:avLst/>
          </a:prstGeom>
        </p:spPr>
      </p:pic>
      <p:sp>
        <p:nvSpPr>
          <p:cNvPr id="7" name="CuadroTexto 6">
            <a:extLst>
              <a:ext uri="{FF2B5EF4-FFF2-40B4-BE49-F238E27FC236}">
                <a16:creationId xmlns:a16="http://schemas.microsoft.com/office/drawing/2014/main" id="{CDA00D3D-37DB-3278-D68C-2CFF4FA8F0E5}"/>
              </a:ext>
            </a:extLst>
          </p:cNvPr>
          <p:cNvSpPr txBox="1"/>
          <p:nvPr/>
        </p:nvSpPr>
        <p:spPr>
          <a:xfrm>
            <a:off x="685799" y="4246004"/>
            <a:ext cx="3493477" cy="369332"/>
          </a:xfrm>
          <a:prstGeom prst="rect">
            <a:avLst/>
          </a:prstGeom>
          <a:noFill/>
        </p:spPr>
        <p:txBody>
          <a:bodyPr wrap="square" rtlCol="0">
            <a:spAutoFit/>
          </a:bodyPr>
          <a:lstStyle/>
          <a:p>
            <a:r>
              <a:rPr lang="es-MX" dirty="0"/>
              <a:t>Prof. Marco Antonio Rueda Ventura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880F1"/>
        </a:solidFill>
        <a:effectLst/>
      </p:bgPr>
    </p:bg>
    <p:spTree>
      <p:nvGrpSpPr>
        <p:cNvPr id="1" name=""/>
        <p:cNvGrpSpPr/>
        <p:nvPr/>
      </p:nvGrpSpPr>
      <p:grpSpPr>
        <a:xfrm>
          <a:off x="0" y="0"/>
          <a:ext cx="0" cy="0"/>
          <a:chOff x="0" y="0"/>
          <a:chExt cx="0" cy="0"/>
        </a:xfrm>
      </p:grpSpPr>
      <p:sp>
        <p:nvSpPr>
          <p:cNvPr id="2" name="Rectangle 1"/>
          <p:cNvSpPr/>
          <p:nvPr/>
        </p:nvSpPr>
        <p:spPr>
          <a:xfrm>
            <a:off x="0" y="0"/>
            <a:ext cx="3690000" cy="5130000"/>
          </a:xfrm>
          <a:prstGeom prst="rect">
            <a:avLst/>
          </a:prstGeom>
          <a:solidFill>
            <a:srgbClr val="FBFA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7600" y="709200"/>
            <a:ext cx="3510000" cy="687600"/>
          </a:xfrm>
          <a:prstGeom prst="rect">
            <a:avLst/>
          </a:prstGeom>
          <a:noFill/>
        </p:spPr>
        <p:txBody>
          <a:bodyPr wrap="square">
            <a:spAutoFit/>
          </a:bodyPr>
          <a:lstStyle/>
          <a:p>
            <a:pPr>
              <a:defRPr sz="2700">
                <a:solidFill>
                  <a:srgbClr val="262626"/>
                </a:solidFill>
                <a:latin typeface="Quicksand Bold"/>
              </a:defRPr>
            </a:pPr>
            <a:r>
              <a:t>Conclusiones</a:t>
            </a:r>
          </a:p>
        </p:txBody>
      </p:sp>
      <p:sp>
        <p:nvSpPr>
          <p:cNvPr id="4" name="TextBox 3"/>
          <p:cNvSpPr txBox="1"/>
          <p:nvPr/>
        </p:nvSpPr>
        <p:spPr>
          <a:xfrm>
            <a:off x="687600" y="2116800"/>
            <a:ext cx="3006000" cy="453600"/>
          </a:xfrm>
          <a:prstGeom prst="rect">
            <a:avLst/>
          </a:prstGeom>
          <a:noFill/>
        </p:spPr>
        <p:txBody>
          <a:bodyPr wrap="square">
            <a:spAutoFit/>
          </a:bodyPr>
          <a:lstStyle/>
          <a:p>
            <a:pPr>
              <a:defRPr sz="2400">
                <a:solidFill>
                  <a:srgbClr val="262626"/>
                </a:solidFill>
                <a:latin typeface="Rubik Light"/>
              </a:defRPr>
            </a:pPr>
            <a:r>
              <a:t>Resumen Final</a:t>
            </a:r>
          </a:p>
        </p:txBody>
      </p:sp>
      <p:sp>
        <p:nvSpPr>
          <p:cNvPr id="5" name="TextBox 4"/>
          <p:cNvSpPr txBox="1"/>
          <p:nvPr/>
        </p:nvSpPr>
        <p:spPr>
          <a:xfrm>
            <a:off x="4377600" y="716089"/>
            <a:ext cx="3895200" cy="877163"/>
          </a:xfrm>
          <a:prstGeom prst="rect">
            <a:avLst/>
          </a:prstGeom>
          <a:noFill/>
        </p:spPr>
        <p:txBody>
          <a:bodyPr wrap="square" anchor="t">
            <a:spAutoFit/>
          </a:bodyPr>
          <a:lstStyle/>
          <a:p>
            <a:endParaRPr dirty="0"/>
          </a:p>
          <a:p>
            <a:pPr>
              <a:defRPr sz="1800">
                <a:solidFill>
                  <a:srgbClr val="FFCC4C"/>
                </a:solidFill>
                <a:latin typeface="Rubik Regular"/>
              </a:defRPr>
            </a:pPr>
            <a:r>
              <a:rPr dirty="0"/>
              <a:t>1. </a:t>
            </a:r>
            <a:r>
              <a:rPr sz="1500" dirty="0">
                <a:latin typeface="Rubik Regular"/>
              </a:rPr>
              <a:t>El </a:t>
            </a:r>
            <a:r>
              <a:rPr sz="1500" dirty="0" err="1">
                <a:latin typeface="Rubik Regular"/>
              </a:rPr>
              <a:t>enfoque</a:t>
            </a:r>
            <a:r>
              <a:rPr sz="1500" dirty="0">
                <a:latin typeface="Rubik Regular"/>
              </a:rPr>
              <a:t> </a:t>
            </a:r>
            <a:r>
              <a:rPr sz="1500" dirty="0" err="1">
                <a:latin typeface="Rubik Regular"/>
              </a:rPr>
              <a:t>propedéutico</a:t>
            </a:r>
            <a:r>
              <a:rPr sz="1500" dirty="0">
                <a:latin typeface="Rubik Regular"/>
              </a:rPr>
              <a:t> y </a:t>
            </a:r>
            <a:r>
              <a:rPr sz="1500" dirty="0" err="1">
                <a:latin typeface="Rubik Regular"/>
              </a:rPr>
              <a:t>semiológico</a:t>
            </a:r>
            <a:r>
              <a:rPr sz="1500" dirty="0">
                <a:latin typeface="Rubik Regular"/>
              </a:rPr>
              <a:t> es fundamental </a:t>
            </a:r>
            <a:r>
              <a:rPr sz="1500" dirty="0" err="1">
                <a:latin typeface="Rubik Regular"/>
              </a:rPr>
              <a:t>en</a:t>
            </a:r>
            <a:r>
              <a:rPr sz="1500" dirty="0">
                <a:latin typeface="Rubik Regular"/>
              </a:rPr>
              <a:t> la </a:t>
            </a:r>
            <a:r>
              <a:rPr sz="1500" dirty="0" err="1">
                <a:latin typeface="Rubik Regular"/>
              </a:rPr>
              <a:t>odontología</a:t>
            </a:r>
            <a:r>
              <a:rPr sz="1500" dirty="0">
                <a:latin typeface="Rubik Regular"/>
              </a:rPr>
              <a:t>.</a:t>
            </a:r>
          </a:p>
        </p:txBody>
      </p:sp>
      <p:sp>
        <p:nvSpPr>
          <p:cNvPr id="6" name="TextBox 5"/>
          <p:cNvSpPr txBox="1"/>
          <p:nvPr/>
        </p:nvSpPr>
        <p:spPr>
          <a:xfrm>
            <a:off x="4320000" y="1971000"/>
            <a:ext cx="3895200" cy="877163"/>
          </a:xfrm>
          <a:prstGeom prst="rect">
            <a:avLst/>
          </a:prstGeom>
          <a:noFill/>
        </p:spPr>
        <p:txBody>
          <a:bodyPr wrap="square" anchor="t">
            <a:spAutoFit/>
          </a:bodyPr>
          <a:lstStyle/>
          <a:p>
            <a:endParaRPr dirty="0"/>
          </a:p>
          <a:p>
            <a:pPr>
              <a:defRPr sz="1800">
                <a:solidFill>
                  <a:srgbClr val="FFCC4C"/>
                </a:solidFill>
                <a:latin typeface="Rubik Regular"/>
              </a:defRPr>
            </a:pPr>
            <a:r>
              <a:rPr dirty="0"/>
              <a:t>2. </a:t>
            </a:r>
            <a:r>
              <a:rPr sz="1500" dirty="0" err="1">
                <a:latin typeface="Rubik Regular"/>
              </a:rPr>
              <a:t>Mejora</a:t>
            </a:r>
            <a:r>
              <a:rPr sz="1500" dirty="0">
                <a:latin typeface="Rubik Regular"/>
              </a:rPr>
              <a:t> la </a:t>
            </a:r>
            <a:r>
              <a:rPr sz="1500" dirty="0" err="1">
                <a:latin typeface="Rubik Regular"/>
              </a:rPr>
              <a:t>atención</a:t>
            </a:r>
            <a:r>
              <a:rPr sz="1500" dirty="0">
                <a:latin typeface="Rubik Regular"/>
              </a:rPr>
              <a:t> y </a:t>
            </a:r>
            <a:r>
              <a:rPr sz="1500" dirty="0" err="1">
                <a:latin typeface="Rubik Regular"/>
              </a:rPr>
              <a:t>el</a:t>
            </a:r>
            <a:r>
              <a:rPr sz="1500" dirty="0">
                <a:latin typeface="Rubik Regular"/>
              </a:rPr>
              <a:t> </a:t>
            </a:r>
            <a:r>
              <a:rPr sz="1500" dirty="0" err="1">
                <a:latin typeface="Rubik Regular"/>
              </a:rPr>
              <a:t>diagnóstico</a:t>
            </a:r>
            <a:r>
              <a:rPr sz="1500" dirty="0">
                <a:latin typeface="Rubik Regular"/>
              </a:rPr>
              <a:t> integral del </a:t>
            </a:r>
            <a:r>
              <a:rPr sz="1500" dirty="0" err="1">
                <a:latin typeface="Rubik Regular"/>
              </a:rPr>
              <a:t>paciente</a:t>
            </a:r>
            <a:r>
              <a:rPr sz="1500" dirty="0">
                <a:latin typeface="Rubik Regular"/>
              </a:rPr>
              <a:t>.</a:t>
            </a:r>
          </a:p>
        </p:txBody>
      </p:sp>
      <p:sp>
        <p:nvSpPr>
          <p:cNvPr id="7" name="TextBox 6"/>
          <p:cNvSpPr txBox="1"/>
          <p:nvPr/>
        </p:nvSpPr>
        <p:spPr>
          <a:xfrm>
            <a:off x="4320000" y="3190500"/>
            <a:ext cx="3895200" cy="877163"/>
          </a:xfrm>
          <a:prstGeom prst="rect">
            <a:avLst/>
          </a:prstGeom>
          <a:noFill/>
        </p:spPr>
        <p:txBody>
          <a:bodyPr wrap="square" anchor="t">
            <a:spAutoFit/>
          </a:bodyPr>
          <a:lstStyle/>
          <a:p>
            <a:endParaRPr dirty="0"/>
          </a:p>
          <a:p>
            <a:pPr>
              <a:defRPr sz="1800">
                <a:solidFill>
                  <a:srgbClr val="FFCC4C"/>
                </a:solidFill>
                <a:latin typeface="Rubik Regular"/>
              </a:defRPr>
            </a:pPr>
            <a:r>
              <a:rPr dirty="0"/>
              <a:t>3. </a:t>
            </a:r>
            <a:r>
              <a:rPr sz="1500" dirty="0" err="1">
                <a:latin typeface="Rubik Regular"/>
              </a:rPr>
              <a:t>Promueve</a:t>
            </a:r>
            <a:r>
              <a:rPr sz="1500" dirty="0">
                <a:latin typeface="Rubik Regular"/>
              </a:rPr>
              <a:t> la </a:t>
            </a:r>
            <a:r>
              <a:rPr sz="1500" dirty="0" err="1">
                <a:latin typeface="Rubik Regular"/>
              </a:rPr>
              <a:t>buena</a:t>
            </a:r>
            <a:r>
              <a:rPr sz="1500" dirty="0">
                <a:latin typeface="Rubik Regular"/>
              </a:rPr>
              <a:t> </a:t>
            </a:r>
            <a:r>
              <a:rPr sz="1500" dirty="0" err="1">
                <a:latin typeface="Rubik Regular"/>
              </a:rPr>
              <a:t>práctica</a:t>
            </a:r>
            <a:r>
              <a:rPr sz="1500" dirty="0">
                <a:latin typeface="Rubik Regular"/>
              </a:rPr>
              <a:t> y la </a:t>
            </a:r>
            <a:r>
              <a:rPr sz="1500" dirty="0" err="1">
                <a:latin typeface="Rubik Regular"/>
              </a:rPr>
              <a:t>ética</a:t>
            </a:r>
            <a:r>
              <a:rPr sz="1500" dirty="0">
                <a:latin typeface="Rubik Regular"/>
              </a:rPr>
              <a:t> </a:t>
            </a:r>
            <a:r>
              <a:rPr sz="1500" dirty="0" err="1">
                <a:latin typeface="Rubik Regular"/>
              </a:rPr>
              <a:t>profesional</a:t>
            </a:r>
            <a:r>
              <a:rPr sz="1500" dirty="0">
                <a:latin typeface="Rubik Regular"/>
              </a:rPr>
              <a:t> </a:t>
            </a:r>
            <a:r>
              <a:rPr sz="1500" dirty="0" err="1">
                <a:latin typeface="Rubik Regular"/>
              </a:rPr>
              <a:t>en</a:t>
            </a:r>
            <a:r>
              <a:rPr sz="1500" dirty="0">
                <a:latin typeface="Rubik Regular"/>
              </a:rPr>
              <a:t> la </a:t>
            </a:r>
            <a:r>
              <a:rPr sz="1500" dirty="0" err="1">
                <a:latin typeface="Rubik Regular"/>
              </a:rPr>
              <a:t>atención</a:t>
            </a:r>
            <a:r>
              <a:rPr sz="1500" dirty="0">
                <a:latin typeface="Rubik Regular"/>
              </a:rPr>
              <a:t> </a:t>
            </a:r>
            <a:r>
              <a:rPr sz="1500" dirty="0" err="1">
                <a:latin typeface="Rubik Regular"/>
              </a:rPr>
              <a:t>odontológica</a:t>
            </a:r>
            <a:r>
              <a:rPr sz="1500" dirty="0">
                <a:latin typeface="Rubik Regular"/>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293</TotalTime>
  <Words>1050</Words>
  <Application>Microsoft Office PowerPoint</Application>
  <PresentationFormat>Personalizado</PresentationFormat>
  <Paragraphs>90</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Arial</vt:lpstr>
      <vt:lpstr>Calibri</vt:lpstr>
      <vt:lpstr>Rubik Medium</vt:lpstr>
      <vt:lpstr>Rubik Regular</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Rueda Ventura</cp:lastModifiedBy>
  <cp:revision>5</cp:revision>
  <dcterms:created xsi:type="dcterms:W3CDTF">2013-01-27T09:14:16Z</dcterms:created>
  <dcterms:modified xsi:type="dcterms:W3CDTF">2025-02-05T02:14:40Z</dcterms:modified>
  <cp:category/>
</cp:coreProperties>
</file>