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090025" cy="5129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9" d="100"/>
          <a:sy n="109" d="100"/>
        </p:scale>
        <p:origin x="484" y="2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1/31/2025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880F1"/>
        </a:solidFill>
        <a:effectLst/>
      </p:bgPr>
    </p:bg>
    <p:spTree>
      <p:nvGrpSpPr>
        <p:cNvPr id="1" name=""/>
        <p:cNvGrpSpPr/>
        <p:nvPr/>
      </p:nvGrpSpPr>
      <p:grpSpPr>
        <a:xfrm>
          <a:off x="0" y="0"/>
          <a:ext cx="0" cy="0"/>
          <a:chOff x="0" y="0"/>
          <a:chExt cx="0" cy="0"/>
        </a:xfrm>
      </p:grpSpPr>
      <p:sp>
        <p:nvSpPr>
          <p:cNvPr id="2" name="TextBox 1"/>
          <p:cNvSpPr txBox="1"/>
          <p:nvPr/>
        </p:nvSpPr>
        <p:spPr>
          <a:xfrm>
            <a:off x="534368" y="547135"/>
            <a:ext cx="8066491" cy="2800767"/>
          </a:xfrm>
          <a:prstGeom prst="rect">
            <a:avLst/>
          </a:prstGeom>
          <a:noFill/>
        </p:spPr>
        <p:txBody>
          <a:bodyPr wrap="square" anchor="ctr">
            <a:spAutoFit/>
          </a:bodyPr>
          <a:lstStyle/>
          <a:p>
            <a:pPr algn="ctr">
              <a:lnSpc>
                <a:spcPct val="100000"/>
              </a:lnSpc>
              <a:defRPr sz="4400">
                <a:solidFill>
                  <a:srgbClr val="FFFFFF"/>
                </a:solidFill>
                <a:latin typeface="Quicksand Bold"/>
              </a:defRPr>
            </a:pPr>
            <a:r>
              <a:rPr b="1" dirty="0"/>
              <a:t>Guía de </a:t>
            </a:r>
            <a:r>
              <a:rPr b="1" dirty="0" err="1"/>
              <a:t>simulación</a:t>
            </a:r>
            <a:r>
              <a:rPr b="1" dirty="0"/>
              <a:t> </a:t>
            </a:r>
            <a:r>
              <a:rPr b="1" dirty="0" err="1"/>
              <a:t>práctica</a:t>
            </a:r>
            <a:r>
              <a:rPr b="1" dirty="0"/>
              <a:t> </a:t>
            </a:r>
            <a:r>
              <a:rPr b="1" dirty="0" err="1"/>
              <a:t>específica</a:t>
            </a:r>
            <a:r>
              <a:rPr b="1" dirty="0"/>
              <a:t> para </a:t>
            </a:r>
            <a:r>
              <a:rPr b="1" dirty="0" err="1"/>
              <a:t>odontología</a:t>
            </a:r>
            <a:r>
              <a:rPr b="1" dirty="0"/>
              <a:t> </a:t>
            </a:r>
            <a:r>
              <a:rPr b="1" dirty="0" err="1"/>
              <a:t>basada</a:t>
            </a:r>
            <a:r>
              <a:rPr b="1" dirty="0"/>
              <a:t> </a:t>
            </a:r>
            <a:r>
              <a:rPr b="1" dirty="0" err="1"/>
              <a:t>en</a:t>
            </a:r>
            <a:r>
              <a:rPr b="1" dirty="0"/>
              <a:t> </a:t>
            </a:r>
            <a:r>
              <a:rPr b="1" dirty="0" err="1"/>
              <a:t>métodos</a:t>
            </a:r>
            <a:r>
              <a:rPr b="1" dirty="0"/>
              <a:t> </a:t>
            </a:r>
            <a:r>
              <a:rPr b="1" dirty="0" err="1"/>
              <a:t>generales</a:t>
            </a:r>
            <a:r>
              <a:rPr b="1" dirty="0"/>
              <a:t> de </a:t>
            </a:r>
            <a:r>
              <a:rPr b="1" dirty="0" err="1"/>
              <a:t>exploración</a:t>
            </a:r>
            <a:r>
              <a:rPr b="1" dirty="0"/>
              <a:t> </a:t>
            </a:r>
            <a:r>
              <a:rPr b="1" dirty="0" err="1"/>
              <a:t>física</a:t>
            </a:r>
            <a:endParaRPr b="1" dirty="0"/>
          </a:p>
        </p:txBody>
      </p:sp>
      <p:cxnSp>
        <p:nvCxnSpPr>
          <p:cNvPr id="3" name="Connector 2"/>
          <p:cNvCxnSpPr/>
          <p:nvPr/>
        </p:nvCxnSpPr>
        <p:spPr>
          <a:xfrm>
            <a:off x="472505" y="3565190"/>
            <a:ext cx="7650000" cy="0"/>
          </a:xfrm>
          <a:prstGeom prst="line">
            <a:avLst/>
          </a:prstGeom>
          <a:ln w="9525">
            <a:solidFill>
              <a:srgbClr val="F1CB57"/>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880F1"/>
        </a:solidFill>
        <a:effectLst/>
      </p:bgPr>
    </p:bg>
    <p:spTree>
      <p:nvGrpSpPr>
        <p:cNvPr id="1" name=""/>
        <p:cNvGrpSpPr/>
        <p:nvPr/>
      </p:nvGrpSpPr>
      <p:grpSpPr>
        <a:xfrm>
          <a:off x="0" y="0"/>
          <a:ext cx="0" cy="0"/>
          <a:chOff x="0" y="0"/>
          <a:chExt cx="0" cy="0"/>
        </a:xfrm>
      </p:grpSpPr>
      <p:sp>
        <p:nvSpPr>
          <p:cNvPr id="2" name="Rectangle 1"/>
          <p:cNvSpPr/>
          <p:nvPr/>
        </p:nvSpPr>
        <p:spPr>
          <a:xfrm>
            <a:off x="0" y="0"/>
            <a:ext cx="2819400" cy="5130000"/>
          </a:xfrm>
          <a:prstGeom prst="rect">
            <a:avLst/>
          </a:prstGeom>
          <a:solidFill>
            <a:srgbClr val="FBFA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7600" y="709200"/>
            <a:ext cx="2520000" cy="687600"/>
          </a:xfrm>
          <a:prstGeom prst="rect">
            <a:avLst/>
          </a:prstGeom>
          <a:noFill/>
        </p:spPr>
        <p:txBody>
          <a:bodyPr wrap="square">
            <a:spAutoFit/>
          </a:bodyPr>
          <a:lstStyle/>
          <a:p>
            <a:pPr>
              <a:defRPr sz="2400">
                <a:solidFill>
                  <a:srgbClr val="262626"/>
                </a:solidFill>
                <a:latin typeface="Quicksand Bold"/>
              </a:defRPr>
            </a:pPr>
            <a:r>
              <a:t>Agenda</a:t>
            </a:r>
          </a:p>
        </p:txBody>
      </p:sp>
      <p:sp>
        <p:nvSpPr>
          <p:cNvPr id="4" name="TextBox 3"/>
          <p:cNvSpPr txBox="1"/>
          <p:nvPr/>
        </p:nvSpPr>
        <p:spPr>
          <a:xfrm>
            <a:off x="687600" y="2880000"/>
            <a:ext cx="3006000" cy="453600"/>
          </a:xfrm>
          <a:prstGeom prst="rect">
            <a:avLst/>
          </a:prstGeom>
          <a:noFill/>
        </p:spPr>
        <p:txBody>
          <a:bodyPr wrap="square">
            <a:spAutoFit/>
          </a:bodyPr>
          <a:lstStyle/>
          <a:p>
            <a:pPr>
              <a:defRPr sz="1800">
                <a:solidFill>
                  <a:srgbClr val="262626"/>
                </a:solidFill>
                <a:latin typeface="Rubik Light"/>
              </a:defRPr>
            </a:pPr>
            <a:r>
              <a:t>Contenido del Curso</a:t>
            </a:r>
          </a:p>
        </p:txBody>
      </p:sp>
      <p:sp>
        <p:nvSpPr>
          <p:cNvPr id="5" name="TextBox 4"/>
          <p:cNvSpPr txBox="1"/>
          <p:nvPr/>
        </p:nvSpPr>
        <p:spPr>
          <a:xfrm>
            <a:off x="3429000" y="357000"/>
            <a:ext cx="4786200" cy="769441"/>
          </a:xfrm>
          <a:prstGeom prst="rect">
            <a:avLst/>
          </a:prstGeom>
          <a:noFill/>
        </p:spPr>
        <p:txBody>
          <a:bodyPr wrap="square" anchor="t">
            <a:spAutoFit/>
          </a:bodyPr>
          <a:lstStyle/>
          <a:p>
            <a:endParaRPr sz="2000" dirty="0">
              <a:solidFill>
                <a:schemeClr val="bg1"/>
              </a:solidFill>
            </a:endParaRPr>
          </a:p>
          <a:p>
            <a:pPr>
              <a:defRPr sz="2100">
                <a:solidFill>
                  <a:srgbClr val="FFCC4C"/>
                </a:solidFill>
                <a:latin typeface="Rubik Regular"/>
              </a:defRPr>
            </a:pPr>
            <a:r>
              <a:rPr sz="2400" dirty="0">
                <a:solidFill>
                  <a:schemeClr val="bg1"/>
                </a:solidFill>
              </a:rPr>
              <a:t>1. </a:t>
            </a:r>
            <a:r>
              <a:rPr sz="1600" dirty="0" err="1">
                <a:solidFill>
                  <a:schemeClr val="bg1"/>
                </a:solidFill>
                <a:latin typeface="Rubik Regular"/>
              </a:rPr>
              <a:t>Introducción</a:t>
            </a:r>
            <a:r>
              <a:rPr sz="1600" dirty="0">
                <a:solidFill>
                  <a:schemeClr val="bg1"/>
                </a:solidFill>
                <a:latin typeface="Rubik Regular"/>
              </a:rPr>
              <a:t> a la </a:t>
            </a:r>
            <a:r>
              <a:rPr sz="1600" dirty="0" err="1">
                <a:solidFill>
                  <a:schemeClr val="bg1"/>
                </a:solidFill>
                <a:latin typeface="Rubik Regular"/>
              </a:rPr>
              <a:t>simulación</a:t>
            </a:r>
            <a:r>
              <a:rPr sz="1600" dirty="0">
                <a:solidFill>
                  <a:schemeClr val="bg1"/>
                </a:solidFill>
                <a:latin typeface="Rubik Regular"/>
              </a:rPr>
              <a:t> </a:t>
            </a:r>
            <a:r>
              <a:rPr sz="1600" dirty="0" err="1">
                <a:solidFill>
                  <a:schemeClr val="bg1"/>
                </a:solidFill>
                <a:latin typeface="Rubik Regular"/>
              </a:rPr>
              <a:t>práctica</a:t>
            </a:r>
            <a:r>
              <a:rPr sz="1600" dirty="0">
                <a:solidFill>
                  <a:schemeClr val="bg1"/>
                </a:solidFill>
                <a:latin typeface="Rubik Regular"/>
              </a:rPr>
              <a:t> </a:t>
            </a:r>
            <a:r>
              <a:rPr sz="1600" dirty="0" err="1">
                <a:solidFill>
                  <a:schemeClr val="bg1"/>
                </a:solidFill>
                <a:latin typeface="Rubik Regular"/>
              </a:rPr>
              <a:t>en</a:t>
            </a:r>
            <a:r>
              <a:rPr sz="1600" dirty="0">
                <a:solidFill>
                  <a:schemeClr val="bg1"/>
                </a:solidFill>
                <a:latin typeface="Rubik Regular"/>
              </a:rPr>
              <a:t> </a:t>
            </a:r>
            <a:r>
              <a:rPr sz="1600" dirty="0" err="1">
                <a:solidFill>
                  <a:schemeClr val="bg1"/>
                </a:solidFill>
                <a:latin typeface="Rubik Regular"/>
              </a:rPr>
              <a:t>odontología</a:t>
            </a:r>
            <a:endParaRPr sz="1600" dirty="0">
              <a:solidFill>
                <a:schemeClr val="bg1"/>
              </a:solidFill>
              <a:latin typeface="Rubik Regular"/>
            </a:endParaRPr>
          </a:p>
        </p:txBody>
      </p:sp>
      <p:sp>
        <p:nvSpPr>
          <p:cNvPr id="6" name="TextBox 5"/>
          <p:cNvSpPr txBox="1"/>
          <p:nvPr/>
        </p:nvSpPr>
        <p:spPr>
          <a:xfrm>
            <a:off x="3429000" y="1167600"/>
            <a:ext cx="4786200" cy="769441"/>
          </a:xfrm>
          <a:prstGeom prst="rect">
            <a:avLst/>
          </a:prstGeom>
          <a:noFill/>
        </p:spPr>
        <p:txBody>
          <a:bodyPr wrap="square" anchor="t">
            <a:spAutoFit/>
          </a:bodyPr>
          <a:lstStyle/>
          <a:p>
            <a:endParaRPr sz="2000" dirty="0">
              <a:solidFill>
                <a:schemeClr val="bg1"/>
              </a:solidFill>
            </a:endParaRPr>
          </a:p>
          <a:p>
            <a:pPr>
              <a:defRPr sz="2100">
                <a:solidFill>
                  <a:srgbClr val="FFCC4C"/>
                </a:solidFill>
                <a:latin typeface="Rubik Regular"/>
              </a:defRPr>
            </a:pPr>
            <a:r>
              <a:rPr sz="2400" dirty="0">
                <a:solidFill>
                  <a:schemeClr val="bg1"/>
                </a:solidFill>
              </a:rPr>
              <a:t>2. </a:t>
            </a:r>
            <a:r>
              <a:rPr sz="1600" dirty="0" err="1">
                <a:solidFill>
                  <a:schemeClr val="bg1"/>
                </a:solidFill>
                <a:latin typeface="Rubik Regular"/>
              </a:rPr>
              <a:t>Métodos</a:t>
            </a:r>
            <a:r>
              <a:rPr sz="1600" dirty="0">
                <a:solidFill>
                  <a:schemeClr val="bg1"/>
                </a:solidFill>
                <a:latin typeface="Rubik Regular"/>
              </a:rPr>
              <a:t> de </a:t>
            </a:r>
            <a:r>
              <a:rPr sz="1600" dirty="0" err="1">
                <a:solidFill>
                  <a:schemeClr val="bg1"/>
                </a:solidFill>
                <a:latin typeface="Rubik Regular"/>
              </a:rPr>
              <a:t>exploración</a:t>
            </a:r>
            <a:r>
              <a:rPr sz="1600" dirty="0">
                <a:solidFill>
                  <a:schemeClr val="bg1"/>
                </a:solidFill>
                <a:latin typeface="Rubik Regular"/>
              </a:rPr>
              <a:t> </a:t>
            </a:r>
            <a:r>
              <a:rPr sz="1600" dirty="0" err="1">
                <a:solidFill>
                  <a:schemeClr val="bg1"/>
                </a:solidFill>
                <a:latin typeface="Rubik Regular"/>
              </a:rPr>
              <a:t>física</a:t>
            </a:r>
            <a:r>
              <a:rPr sz="1600" dirty="0">
                <a:solidFill>
                  <a:schemeClr val="bg1"/>
                </a:solidFill>
                <a:latin typeface="Rubik Regular"/>
              </a:rPr>
              <a:t> </a:t>
            </a:r>
            <a:r>
              <a:rPr sz="1600" dirty="0" err="1">
                <a:solidFill>
                  <a:schemeClr val="bg1"/>
                </a:solidFill>
                <a:latin typeface="Rubik Regular"/>
              </a:rPr>
              <a:t>en</a:t>
            </a:r>
            <a:r>
              <a:rPr sz="1600" dirty="0">
                <a:solidFill>
                  <a:schemeClr val="bg1"/>
                </a:solidFill>
                <a:latin typeface="Rubik Regular"/>
              </a:rPr>
              <a:t> </a:t>
            </a:r>
            <a:r>
              <a:rPr sz="1600" dirty="0" err="1">
                <a:solidFill>
                  <a:schemeClr val="bg1"/>
                </a:solidFill>
                <a:latin typeface="Rubik Regular"/>
              </a:rPr>
              <a:t>odontología</a:t>
            </a:r>
            <a:endParaRPr sz="1600" dirty="0">
              <a:solidFill>
                <a:schemeClr val="bg1"/>
              </a:solidFill>
              <a:latin typeface="Rubik Regular"/>
            </a:endParaRPr>
          </a:p>
        </p:txBody>
      </p:sp>
      <p:sp>
        <p:nvSpPr>
          <p:cNvPr id="7" name="TextBox 6"/>
          <p:cNvSpPr txBox="1"/>
          <p:nvPr/>
        </p:nvSpPr>
        <p:spPr>
          <a:xfrm>
            <a:off x="3429000" y="1978200"/>
            <a:ext cx="4786200" cy="769441"/>
          </a:xfrm>
          <a:prstGeom prst="rect">
            <a:avLst/>
          </a:prstGeom>
          <a:noFill/>
        </p:spPr>
        <p:txBody>
          <a:bodyPr wrap="square" anchor="t">
            <a:spAutoFit/>
          </a:bodyPr>
          <a:lstStyle/>
          <a:p>
            <a:endParaRPr sz="2000" dirty="0">
              <a:solidFill>
                <a:schemeClr val="bg1"/>
              </a:solidFill>
            </a:endParaRPr>
          </a:p>
          <a:p>
            <a:pPr>
              <a:defRPr sz="2100">
                <a:solidFill>
                  <a:srgbClr val="FFCC4C"/>
                </a:solidFill>
                <a:latin typeface="Rubik Regular"/>
              </a:defRPr>
            </a:pPr>
            <a:r>
              <a:rPr sz="2400" dirty="0">
                <a:solidFill>
                  <a:schemeClr val="bg1"/>
                </a:solidFill>
              </a:rPr>
              <a:t>3. </a:t>
            </a:r>
            <a:r>
              <a:rPr sz="1600" dirty="0" err="1">
                <a:solidFill>
                  <a:schemeClr val="bg1"/>
                </a:solidFill>
                <a:latin typeface="Rubik Regular"/>
              </a:rPr>
              <a:t>Beneficios</a:t>
            </a:r>
            <a:r>
              <a:rPr sz="1600" dirty="0">
                <a:solidFill>
                  <a:schemeClr val="bg1"/>
                </a:solidFill>
                <a:latin typeface="Rubik Regular"/>
              </a:rPr>
              <a:t> de la </a:t>
            </a:r>
            <a:r>
              <a:rPr sz="1600" dirty="0" err="1">
                <a:solidFill>
                  <a:schemeClr val="bg1"/>
                </a:solidFill>
                <a:latin typeface="Rubik Regular"/>
              </a:rPr>
              <a:t>simulación</a:t>
            </a:r>
            <a:r>
              <a:rPr sz="1600" dirty="0">
                <a:solidFill>
                  <a:schemeClr val="bg1"/>
                </a:solidFill>
                <a:latin typeface="Rubik Regular"/>
              </a:rPr>
              <a:t> </a:t>
            </a:r>
            <a:r>
              <a:rPr sz="1600" dirty="0" err="1">
                <a:solidFill>
                  <a:schemeClr val="bg1"/>
                </a:solidFill>
                <a:latin typeface="Rubik Regular"/>
              </a:rPr>
              <a:t>práctica</a:t>
            </a:r>
            <a:endParaRPr sz="1600" dirty="0">
              <a:solidFill>
                <a:schemeClr val="bg1"/>
              </a:solidFill>
              <a:latin typeface="Rubik Regular"/>
            </a:endParaRPr>
          </a:p>
        </p:txBody>
      </p:sp>
      <p:sp>
        <p:nvSpPr>
          <p:cNvPr id="8" name="TextBox 7"/>
          <p:cNvSpPr txBox="1"/>
          <p:nvPr/>
        </p:nvSpPr>
        <p:spPr>
          <a:xfrm>
            <a:off x="3429000" y="2788800"/>
            <a:ext cx="4786200" cy="769441"/>
          </a:xfrm>
          <a:prstGeom prst="rect">
            <a:avLst/>
          </a:prstGeom>
          <a:noFill/>
        </p:spPr>
        <p:txBody>
          <a:bodyPr wrap="square" anchor="t">
            <a:spAutoFit/>
          </a:bodyPr>
          <a:lstStyle/>
          <a:p>
            <a:endParaRPr sz="2000">
              <a:solidFill>
                <a:schemeClr val="bg1"/>
              </a:solidFill>
            </a:endParaRPr>
          </a:p>
          <a:p>
            <a:pPr>
              <a:defRPr sz="2100">
                <a:solidFill>
                  <a:srgbClr val="FFCC4C"/>
                </a:solidFill>
                <a:latin typeface="Rubik Regular"/>
              </a:defRPr>
            </a:pPr>
            <a:r>
              <a:rPr sz="2400">
                <a:solidFill>
                  <a:schemeClr val="bg1"/>
                </a:solidFill>
              </a:rPr>
              <a:t>4. </a:t>
            </a:r>
            <a:r>
              <a:rPr sz="1600">
                <a:solidFill>
                  <a:schemeClr val="bg1"/>
                </a:solidFill>
                <a:latin typeface="Rubik Regular"/>
              </a:rPr>
              <a:t>Implementación de la simulación en el currículo</a:t>
            </a:r>
          </a:p>
        </p:txBody>
      </p:sp>
      <p:sp>
        <p:nvSpPr>
          <p:cNvPr id="9" name="TextBox 8"/>
          <p:cNvSpPr txBox="1"/>
          <p:nvPr/>
        </p:nvSpPr>
        <p:spPr>
          <a:xfrm>
            <a:off x="3429000" y="3599400"/>
            <a:ext cx="4786200" cy="769441"/>
          </a:xfrm>
          <a:prstGeom prst="rect">
            <a:avLst/>
          </a:prstGeom>
          <a:noFill/>
        </p:spPr>
        <p:txBody>
          <a:bodyPr wrap="square" anchor="t">
            <a:spAutoFit/>
          </a:bodyPr>
          <a:lstStyle/>
          <a:p>
            <a:endParaRPr sz="2000">
              <a:solidFill>
                <a:schemeClr val="bg1"/>
              </a:solidFill>
            </a:endParaRPr>
          </a:p>
          <a:p>
            <a:pPr>
              <a:defRPr sz="2100">
                <a:solidFill>
                  <a:srgbClr val="FFCC4C"/>
                </a:solidFill>
                <a:latin typeface="Rubik Regular"/>
              </a:defRPr>
            </a:pPr>
            <a:r>
              <a:rPr sz="2400">
                <a:solidFill>
                  <a:schemeClr val="bg1"/>
                </a:solidFill>
              </a:rPr>
              <a:t>5. </a:t>
            </a:r>
            <a:r>
              <a:rPr sz="1600">
                <a:solidFill>
                  <a:schemeClr val="bg1"/>
                </a:solidFill>
                <a:latin typeface="Rubik Regular"/>
              </a:rPr>
              <a:t>Conclusión y reflexión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600" y="525600"/>
            <a:ext cx="3600000" cy="720000"/>
          </a:xfrm>
          <a:prstGeom prst="rect">
            <a:avLst/>
          </a:prstGeom>
          <a:noFill/>
        </p:spPr>
        <p:txBody>
          <a:bodyPr wrap="square">
            <a:spAutoFit/>
          </a:bodyPr>
          <a:lstStyle/>
          <a:p>
            <a:pPr>
              <a:defRPr sz="2400">
                <a:latin typeface="Quicksand SemiBold"/>
              </a:defRPr>
            </a:pPr>
            <a:r>
              <a:t>Introducción a la simulación práctica en odontología</a:t>
            </a:r>
          </a:p>
        </p:txBody>
      </p:sp>
      <p:sp>
        <p:nvSpPr>
          <p:cNvPr id="3" name="TextBox 2"/>
          <p:cNvSpPr txBox="1"/>
          <p:nvPr/>
        </p:nvSpPr>
        <p:spPr>
          <a:xfrm>
            <a:off x="525600" y="1800000"/>
            <a:ext cx="4100400" cy="1815882"/>
          </a:xfrm>
          <a:prstGeom prst="rect">
            <a:avLst/>
          </a:prstGeom>
          <a:noFill/>
        </p:spPr>
        <p:txBody>
          <a:bodyPr wrap="square">
            <a:spAutoFit/>
          </a:bodyPr>
          <a:lstStyle/>
          <a:p>
            <a:pPr>
              <a:defRPr sz="1500">
                <a:solidFill>
                  <a:srgbClr val="888888"/>
                </a:solidFill>
                <a:latin typeface="Rubik Regular"/>
              </a:defRPr>
            </a:pPr>
            <a:r>
              <a:rPr sz="1600" b="1" dirty="0"/>
              <a:t>La </a:t>
            </a:r>
            <a:r>
              <a:rPr sz="1600" b="1" dirty="0" err="1"/>
              <a:t>simulación</a:t>
            </a:r>
            <a:r>
              <a:rPr sz="1600" b="1" dirty="0"/>
              <a:t> </a:t>
            </a:r>
            <a:r>
              <a:rPr sz="1600" b="1" dirty="0" err="1"/>
              <a:t>práctica</a:t>
            </a:r>
            <a:r>
              <a:rPr sz="1600" b="1" dirty="0"/>
              <a:t> es </a:t>
            </a:r>
            <a:r>
              <a:rPr sz="1600" b="1" dirty="0" err="1"/>
              <a:t>una</a:t>
            </a:r>
            <a:r>
              <a:rPr sz="1600" b="1" dirty="0"/>
              <a:t> </a:t>
            </a:r>
            <a:r>
              <a:rPr sz="1600" b="1" dirty="0" err="1"/>
              <a:t>herramienta</a:t>
            </a:r>
            <a:r>
              <a:rPr sz="1600" b="1" dirty="0"/>
              <a:t> </a:t>
            </a:r>
            <a:r>
              <a:rPr sz="1600" b="1" dirty="0" err="1"/>
              <a:t>esencial</a:t>
            </a:r>
            <a:r>
              <a:rPr sz="1600" b="1" dirty="0"/>
              <a:t> </a:t>
            </a:r>
            <a:r>
              <a:rPr sz="1600" b="1" dirty="0" err="1"/>
              <a:t>en</a:t>
            </a:r>
            <a:r>
              <a:rPr sz="1600" b="1" dirty="0"/>
              <a:t> la </a:t>
            </a:r>
            <a:r>
              <a:rPr sz="1600" b="1" dirty="0" err="1"/>
              <a:t>formación</a:t>
            </a:r>
            <a:r>
              <a:rPr sz="1600" b="1" dirty="0"/>
              <a:t> de </a:t>
            </a:r>
            <a:r>
              <a:rPr sz="1600" b="1" dirty="0" err="1"/>
              <a:t>odontólogos</a:t>
            </a:r>
            <a:r>
              <a:rPr sz="1600" b="1" dirty="0"/>
              <a:t>. </a:t>
            </a:r>
            <a:r>
              <a:rPr sz="1600" b="1" dirty="0" err="1"/>
              <a:t>Permite</a:t>
            </a:r>
            <a:r>
              <a:rPr sz="1600" b="1" dirty="0"/>
              <a:t> a </a:t>
            </a:r>
            <a:r>
              <a:rPr sz="1600" b="1" dirty="0" err="1"/>
              <a:t>los</a:t>
            </a:r>
            <a:r>
              <a:rPr sz="1600" b="1" dirty="0"/>
              <a:t> </a:t>
            </a:r>
            <a:r>
              <a:rPr sz="1600" b="1" dirty="0" err="1"/>
              <a:t>estudiantes</a:t>
            </a:r>
            <a:r>
              <a:rPr sz="1600" b="1" dirty="0"/>
              <a:t> </a:t>
            </a:r>
            <a:r>
              <a:rPr sz="1600" b="1" dirty="0" err="1"/>
              <a:t>experimentar</a:t>
            </a:r>
            <a:r>
              <a:rPr sz="1600" b="1" dirty="0"/>
              <a:t> </a:t>
            </a:r>
            <a:r>
              <a:rPr sz="1600" b="1" dirty="0" err="1"/>
              <a:t>situaciones</a:t>
            </a:r>
            <a:r>
              <a:rPr sz="1600" b="1" dirty="0"/>
              <a:t> </a:t>
            </a:r>
            <a:r>
              <a:rPr sz="1600" b="1" dirty="0" err="1"/>
              <a:t>reales</a:t>
            </a:r>
            <a:r>
              <a:rPr sz="1600" b="1" dirty="0"/>
              <a:t> sin </a:t>
            </a:r>
            <a:r>
              <a:rPr sz="1600" b="1" dirty="0" err="1"/>
              <a:t>riesgo</a:t>
            </a:r>
            <a:r>
              <a:rPr sz="1600" b="1" dirty="0"/>
              <a:t> para </a:t>
            </a:r>
            <a:r>
              <a:rPr sz="1600" b="1" dirty="0" err="1"/>
              <a:t>los</a:t>
            </a:r>
            <a:r>
              <a:rPr sz="1600" b="1" dirty="0"/>
              <a:t> </a:t>
            </a:r>
            <a:r>
              <a:rPr sz="1600" b="1" dirty="0" err="1"/>
              <a:t>pacientes</a:t>
            </a:r>
            <a:r>
              <a:rPr sz="1600" b="1" dirty="0"/>
              <a:t>. A </a:t>
            </a:r>
            <a:r>
              <a:rPr sz="1600" b="1" dirty="0" err="1"/>
              <a:t>través</a:t>
            </a:r>
            <a:r>
              <a:rPr sz="1600" b="1" dirty="0"/>
              <a:t> de </a:t>
            </a:r>
            <a:r>
              <a:rPr sz="1600" b="1" dirty="0" err="1"/>
              <a:t>esta</a:t>
            </a:r>
            <a:r>
              <a:rPr sz="1600" b="1" dirty="0"/>
              <a:t> </a:t>
            </a:r>
            <a:r>
              <a:rPr sz="1600" b="1" dirty="0" err="1"/>
              <a:t>metodología</a:t>
            </a:r>
            <a:r>
              <a:rPr sz="1600" b="1" dirty="0"/>
              <a:t>, se </a:t>
            </a:r>
            <a:r>
              <a:rPr sz="1600" b="1" dirty="0" err="1"/>
              <a:t>fomenta</a:t>
            </a:r>
            <a:r>
              <a:rPr sz="1600" b="1" dirty="0"/>
              <a:t> la </a:t>
            </a:r>
            <a:r>
              <a:rPr sz="1600" b="1" dirty="0" err="1"/>
              <a:t>confianza</a:t>
            </a:r>
            <a:r>
              <a:rPr sz="1600" b="1" dirty="0"/>
              <a:t> y </a:t>
            </a:r>
            <a:r>
              <a:rPr sz="1600" b="1" dirty="0" err="1"/>
              <a:t>el</a:t>
            </a:r>
            <a:r>
              <a:rPr sz="1600" b="1" dirty="0"/>
              <a:t> </a:t>
            </a:r>
            <a:r>
              <a:rPr sz="1600" b="1" dirty="0" err="1"/>
              <a:t>desarrollo</a:t>
            </a:r>
            <a:r>
              <a:rPr sz="1600" b="1" dirty="0"/>
              <a:t> de </a:t>
            </a:r>
            <a:r>
              <a:rPr sz="1600" b="1" dirty="0" err="1"/>
              <a:t>competencias</a:t>
            </a:r>
            <a:r>
              <a:rPr sz="1600" b="1" dirty="0"/>
              <a:t> clave.</a:t>
            </a:r>
          </a:p>
        </p:txBody>
      </p:sp>
      <p:sp>
        <p:nvSpPr>
          <p:cNvPr id="4" name="Rectangle 3"/>
          <p:cNvSpPr/>
          <p:nvPr/>
        </p:nvSpPr>
        <p:spPr>
          <a:xfrm>
            <a:off x="525600" y="4874400"/>
            <a:ext cx="4993200" cy="104400"/>
          </a:xfrm>
          <a:prstGeom prst="rect">
            <a:avLst/>
          </a:prstGeom>
          <a:solidFill>
            <a:srgbClr val="FFD9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4989600" y="518400"/>
            <a:ext cx="4100400" cy="4100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Definición de simulación práctica</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La simulación práctica es una metodología educativa que permite a los estudiantes practicar habilidades en un entorno controlado, replicando situaciones reales. Se utiliza en odontología para que los futuros profesionales puedan aprender y mejorar sus destrezas antes de tratar a pacientes reales. Este enfoque contribuye a una mejor preparación y confianza al momento de enfrentar la práctica clínica.</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Importancia en la odontología</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La simulación práctica es crucial en la odontología porque permite a los estudiantes desarrollar competencias técnicas y clínicas fundamentales. A través de esta metodología, pueden practicar procedimientos complejos en un entorno seguro. Esto asegura que estén mejor preparados para atender a los pacientes en la práctica real.</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600" y="525600"/>
            <a:ext cx="3600000" cy="720000"/>
          </a:xfrm>
          <a:prstGeom prst="rect">
            <a:avLst/>
          </a:prstGeom>
          <a:noFill/>
        </p:spPr>
        <p:txBody>
          <a:bodyPr wrap="square">
            <a:spAutoFit/>
          </a:bodyPr>
          <a:lstStyle/>
          <a:p>
            <a:pPr>
              <a:defRPr sz="2400">
                <a:latin typeface="Quicksand SemiBold"/>
              </a:defRPr>
            </a:pPr>
            <a:r>
              <a:t>Métodos de exploración física en odontología</a:t>
            </a:r>
          </a:p>
        </p:txBody>
      </p:sp>
      <p:sp>
        <p:nvSpPr>
          <p:cNvPr id="3" name="TextBox 2"/>
          <p:cNvSpPr txBox="1"/>
          <p:nvPr/>
        </p:nvSpPr>
        <p:spPr>
          <a:xfrm>
            <a:off x="525600" y="1800000"/>
            <a:ext cx="3960000" cy="2880000"/>
          </a:xfrm>
          <a:prstGeom prst="rect">
            <a:avLst/>
          </a:prstGeom>
          <a:noFill/>
        </p:spPr>
        <p:txBody>
          <a:bodyPr wrap="square">
            <a:spAutoFit/>
          </a:bodyPr>
          <a:lstStyle/>
          <a:p>
            <a:pPr>
              <a:defRPr sz="1500">
                <a:solidFill>
                  <a:srgbClr val="888888"/>
                </a:solidFill>
                <a:latin typeface="Rubik Regular"/>
              </a:defRPr>
            </a:pPr>
            <a:r>
              <a:t>Existen varios métodos de exploración física que son esenciales en la práctica odontológica. Estos métodos permiten realizar un diagnóstico preciso y garantizar una atención de calidad. Cada uno de estos métodos tiene un enfoque específico y es fundamental en la evaluación del paciente.</a:t>
            </a:r>
          </a:p>
        </p:txBody>
      </p:sp>
      <p:sp>
        <p:nvSpPr>
          <p:cNvPr id="4" name="Rectangle 3"/>
          <p:cNvSpPr/>
          <p:nvPr/>
        </p:nvSpPr>
        <p:spPr>
          <a:xfrm>
            <a:off x="525600" y="4874400"/>
            <a:ext cx="4993200" cy="104400"/>
          </a:xfrm>
          <a:prstGeom prst="rect">
            <a:avLst/>
          </a:prstGeom>
          <a:solidFill>
            <a:srgbClr val="FFD9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4989600" y="518400"/>
            <a:ext cx="4100400" cy="41004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Inspección</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La inspección es el primer paso en la evaluación odontológica, donde se realiza una observación visual de la cavidad oral. A través de esta técnica, se pueden detectar anomalías como caries, inflamaciones o lesiones. Es fundamental para establecer un diagnóstico inicial y planificar el tratamiento adecuado.</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Palpación</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La palpación consiste en el uso de las manos para examinar los tejidos blandos y las estructuras óseas en la boca. Esta técnica es importante para detectar inflamaciones, masas anormales o sensibilidad en los tejidos. Proporciona información valiosa que complementa la inspección visual.</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Percusión</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La percusión es una técnica que consiste en golpear suavemente los dientes para evaluar su sensibilidad y detectar problemas subyacentes. Esta técnica ayuda a identificar la presencia de infecciones o daño en las estructuras dentales. Es una extensión de la exploración física que enriquece el diagnóstico clínico.</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Auscultación</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La auscultación es la técnica de escuchar los sonidos dentro de la cavidad oral que pueden indicar problemas. Se utiliza para identificar ruidos anormales que podrían sugerir infecciones o trastornos. Es un método menos común, pero relevante en ciertas evaluaciones dentales.</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600" y="525600"/>
            <a:ext cx="3600000" cy="720000"/>
          </a:xfrm>
          <a:prstGeom prst="rect">
            <a:avLst/>
          </a:prstGeom>
          <a:noFill/>
        </p:spPr>
        <p:txBody>
          <a:bodyPr wrap="square">
            <a:spAutoFit/>
          </a:bodyPr>
          <a:lstStyle/>
          <a:p>
            <a:pPr>
              <a:defRPr sz="2400">
                <a:latin typeface="Quicksand SemiBold"/>
              </a:defRPr>
            </a:pPr>
            <a:r>
              <a:t>Beneficios de la simulación práctica</a:t>
            </a:r>
          </a:p>
        </p:txBody>
      </p:sp>
      <p:sp>
        <p:nvSpPr>
          <p:cNvPr id="3" name="TextBox 2"/>
          <p:cNvSpPr txBox="1"/>
          <p:nvPr/>
        </p:nvSpPr>
        <p:spPr>
          <a:xfrm>
            <a:off x="525600" y="1800000"/>
            <a:ext cx="3960000" cy="2880000"/>
          </a:xfrm>
          <a:prstGeom prst="rect">
            <a:avLst/>
          </a:prstGeom>
          <a:noFill/>
        </p:spPr>
        <p:txBody>
          <a:bodyPr wrap="square">
            <a:spAutoFit/>
          </a:bodyPr>
          <a:lstStyle/>
          <a:p>
            <a:pPr>
              <a:defRPr sz="1500">
                <a:solidFill>
                  <a:srgbClr val="888888"/>
                </a:solidFill>
                <a:latin typeface="Rubik Regular"/>
              </a:defRPr>
            </a:pPr>
            <a:r>
              <a:t>La simulación práctica ofrece múltiples beneficios en la educación odontológica. Permite a los estudiantes mejorar sus habilidades sin el riesgo de afectar a pacientes reales. Esta metodología también fomenta un aprendizaje más efectivo y significativo.</a:t>
            </a:r>
          </a:p>
        </p:txBody>
      </p:sp>
      <p:sp>
        <p:nvSpPr>
          <p:cNvPr id="4" name="Rectangle 3"/>
          <p:cNvSpPr/>
          <p:nvPr/>
        </p:nvSpPr>
        <p:spPr>
          <a:xfrm>
            <a:off x="525600" y="4874400"/>
            <a:ext cx="4993200" cy="104400"/>
          </a:xfrm>
          <a:prstGeom prst="rect">
            <a:avLst/>
          </a:prstGeom>
          <a:solidFill>
            <a:srgbClr val="FFD9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Desarrollo de habilidades técnicas</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La simulación práctica permite a los estudiantes practicar procedimientos técnicos sin riesgos para los pacientes. A través de escenarios simulados, pueden repetir técnicas hasta alcanzar la perfección. Esto asegura que, al llegar a la práctica clínica, ya tengan un nivel de competencia adecuado.</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Fortalecimiento de la confianza</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La simulación ayuda a los estudiantes a sentirse más seguros al enfrentarse a situaciones reales. La práctica repetida en un entorno controlado les brinda la oportunidad de enfrentar sus miedos y dudas. Esta confianza es crucial para ofrecer atención de calidad a los pacientes en la clínica.</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Retroalimentación inmediata</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Un aspecto valioso de la simulación práctica es la retroalimentación instantánea que reciben los estudiantes. Pueden corregir errores y mejorar aspectos técnicos de manera inmediata. Esta información es clave para el desarrollo continuo y efectivo de sus habilidades.</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Simulación de situaciones complejas</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La simulación permite a los estudiantes enfrentarse a escenarios difíciles en un entorno seguro. Esto es fundamental para prepararlos ante posibles complicaciones que podrían surgir en la práctica clínica. Aprender a manejar estos casos fortalece su capacidad de respuesta y resolución de problemas.</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600" y="525600"/>
            <a:ext cx="3600000" cy="720000"/>
          </a:xfrm>
          <a:prstGeom prst="rect">
            <a:avLst/>
          </a:prstGeom>
          <a:noFill/>
        </p:spPr>
        <p:txBody>
          <a:bodyPr wrap="square">
            <a:spAutoFit/>
          </a:bodyPr>
          <a:lstStyle/>
          <a:p>
            <a:pPr>
              <a:defRPr sz="2400">
                <a:latin typeface="Quicksand SemiBold"/>
              </a:defRPr>
            </a:pPr>
            <a:r>
              <a:t>Implementación de la simulación en el currículo</a:t>
            </a:r>
          </a:p>
        </p:txBody>
      </p:sp>
      <p:sp>
        <p:nvSpPr>
          <p:cNvPr id="3" name="TextBox 2"/>
          <p:cNvSpPr txBox="1"/>
          <p:nvPr/>
        </p:nvSpPr>
        <p:spPr>
          <a:xfrm>
            <a:off x="525600" y="1800000"/>
            <a:ext cx="3960000" cy="2880000"/>
          </a:xfrm>
          <a:prstGeom prst="rect">
            <a:avLst/>
          </a:prstGeom>
          <a:noFill/>
        </p:spPr>
        <p:txBody>
          <a:bodyPr wrap="square">
            <a:spAutoFit/>
          </a:bodyPr>
          <a:lstStyle/>
          <a:p>
            <a:pPr>
              <a:defRPr sz="1500">
                <a:solidFill>
                  <a:srgbClr val="888888"/>
                </a:solidFill>
                <a:latin typeface="Rubik Regular"/>
              </a:defRPr>
            </a:pPr>
            <a:r>
              <a:t>Integrar la simulación práctica en el programa de estudios de odontología es esencial para una formación completa. Esta metodología debe considerarse en la planificación curricular para maximizar su impacto en la educación de los estudiantes. Así, se garantiza que los futuros odontólogos estén adecuadamente preparados.</a:t>
            </a:r>
          </a:p>
        </p:txBody>
      </p:sp>
      <p:sp>
        <p:nvSpPr>
          <p:cNvPr id="4" name="Rectangle 3"/>
          <p:cNvSpPr/>
          <p:nvPr/>
        </p:nvSpPr>
        <p:spPr>
          <a:xfrm>
            <a:off x="525600" y="4874400"/>
            <a:ext cx="4993200" cy="104400"/>
          </a:xfrm>
          <a:prstGeom prst="rect">
            <a:avLst/>
          </a:prstGeom>
          <a:solidFill>
            <a:srgbClr val="FFD9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Estrategias de enseñanza</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Existen diversas estrategias para incorporar sesiones de simulación en las clases teóricas y prácticas. Los instructores pueden utilizar simulaciones para ilustrar conceptos complejos y ofrecer ejercicios prácticos. Esto enriquece el aprendizaje y motiva a los estudiantes.</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Evaluación de competencias</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Es fundamental establecer criterios claros para evaluar el desempeño de los estudiantes en simulaciones. Esto asegura que se cumplan los estándares de aprendizaje y que se identifiquen áreas de mejora. Una evaluación efectiva promueve el crecimiento profesional y la excelencia en la atención odontológica.</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Materiales y recursos</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Identificar los recursos necesarios para llevar a cabo simulaciones efectivas es crucial para su éxito. Esto incluye desde modelos dentales hasta herramientas y tecnología adecuada. Contar con materiales de calidad mejora la experiencia de aprendizaje y el desempeño de los estudiantes.</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600" y="525600"/>
            <a:ext cx="3600000" cy="720000"/>
          </a:xfrm>
          <a:prstGeom prst="rect">
            <a:avLst/>
          </a:prstGeom>
          <a:noFill/>
        </p:spPr>
        <p:txBody>
          <a:bodyPr wrap="square">
            <a:spAutoFit/>
          </a:bodyPr>
          <a:lstStyle/>
          <a:p>
            <a:pPr>
              <a:defRPr sz="2400">
                <a:latin typeface="Quicksand SemiBold"/>
              </a:defRPr>
            </a:pPr>
            <a:r>
              <a:t>Conclusión y reflexión</a:t>
            </a:r>
          </a:p>
        </p:txBody>
      </p:sp>
      <p:sp>
        <p:nvSpPr>
          <p:cNvPr id="3" name="TextBox 2"/>
          <p:cNvSpPr txBox="1"/>
          <p:nvPr/>
        </p:nvSpPr>
        <p:spPr>
          <a:xfrm>
            <a:off x="525600" y="1800000"/>
            <a:ext cx="3960000" cy="2880000"/>
          </a:xfrm>
          <a:prstGeom prst="rect">
            <a:avLst/>
          </a:prstGeom>
          <a:noFill/>
        </p:spPr>
        <p:txBody>
          <a:bodyPr wrap="square">
            <a:spAutoFit/>
          </a:bodyPr>
          <a:lstStyle/>
          <a:p>
            <a:pPr>
              <a:defRPr sz="1500">
                <a:solidFill>
                  <a:srgbClr val="888888"/>
                </a:solidFill>
                <a:latin typeface="Rubik Regular"/>
              </a:defRPr>
            </a:pPr>
            <a:r>
              <a:t>En resumen, la simulación práctica es una herramienta vital en la formación odontológica. Contribuye al desarrollo de habilidades, confianza y competencia técnica. Su incorporación en la educación es esencial para formar a los mejores profesionales de la odontología.</a:t>
            </a:r>
          </a:p>
        </p:txBody>
      </p:sp>
      <p:sp>
        <p:nvSpPr>
          <p:cNvPr id="4" name="Rectangle 3"/>
          <p:cNvSpPr/>
          <p:nvPr/>
        </p:nvSpPr>
        <p:spPr>
          <a:xfrm>
            <a:off x="525600" y="4874400"/>
            <a:ext cx="4993200" cy="104400"/>
          </a:xfrm>
          <a:prstGeom prst="rect">
            <a:avLst/>
          </a:prstGeom>
          <a:solidFill>
            <a:srgbClr val="FFD9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Relevancia de la experiencia práctica</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La experiencia en simulación prepara a los estudiantes para la práctica clínica real. Les permite aplicar los conocimientos teóricos en situaciones prácticas controladas. Esta preparación es fundamental para ofrecer atención odontológica eficiente y efectiva.</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Futuro de la educación odontológica</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La simulación seguirá siendo una herramienta clave en la formación de profesionales competentes en odontología. A medida que la tecnología avanza, las simulaciones se volverán aún más realistas y efectivas. Esto garantiza que los futuros odontólogos estén preparados para enfrentar los desafíos del mundo real.</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5880F1"/>
        </a:solidFill>
        <a:effectLst/>
      </p:bgPr>
    </p:bg>
    <p:spTree>
      <p:nvGrpSpPr>
        <p:cNvPr id="1" name=""/>
        <p:cNvGrpSpPr/>
        <p:nvPr/>
      </p:nvGrpSpPr>
      <p:grpSpPr>
        <a:xfrm>
          <a:off x="0" y="0"/>
          <a:ext cx="0" cy="0"/>
          <a:chOff x="0" y="0"/>
          <a:chExt cx="0" cy="0"/>
        </a:xfrm>
      </p:grpSpPr>
      <p:sp>
        <p:nvSpPr>
          <p:cNvPr id="2" name="Rectangle 1"/>
          <p:cNvSpPr/>
          <p:nvPr/>
        </p:nvSpPr>
        <p:spPr>
          <a:xfrm>
            <a:off x="-48127" y="5400"/>
            <a:ext cx="3137158" cy="5130000"/>
          </a:xfrm>
          <a:prstGeom prst="rect">
            <a:avLst/>
          </a:prstGeom>
          <a:solidFill>
            <a:srgbClr val="FBFA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7600" y="709200"/>
            <a:ext cx="3510000" cy="687600"/>
          </a:xfrm>
          <a:prstGeom prst="rect">
            <a:avLst/>
          </a:prstGeom>
          <a:noFill/>
        </p:spPr>
        <p:txBody>
          <a:bodyPr wrap="square">
            <a:spAutoFit/>
          </a:bodyPr>
          <a:lstStyle/>
          <a:p>
            <a:pPr>
              <a:defRPr sz="2700">
                <a:solidFill>
                  <a:srgbClr val="262626"/>
                </a:solidFill>
                <a:latin typeface="Quicksand Bold"/>
              </a:defRPr>
            </a:pPr>
            <a:r>
              <a:t>Conclusión</a:t>
            </a:r>
          </a:p>
        </p:txBody>
      </p:sp>
      <p:sp>
        <p:nvSpPr>
          <p:cNvPr id="4" name="TextBox 3"/>
          <p:cNvSpPr txBox="1"/>
          <p:nvPr/>
        </p:nvSpPr>
        <p:spPr>
          <a:xfrm>
            <a:off x="687600" y="2116800"/>
            <a:ext cx="3006000" cy="453600"/>
          </a:xfrm>
          <a:prstGeom prst="rect">
            <a:avLst/>
          </a:prstGeom>
          <a:noFill/>
        </p:spPr>
        <p:txBody>
          <a:bodyPr wrap="square">
            <a:spAutoFit/>
          </a:bodyPr>
          <a:lstStyle/>
          <a:p>
            <a:pPr>
              <a:defRPr sz="2400">
                <a:solidFill>
                  <a:srgbClr val="262626"/>
                </a:solidFill>
                <a:latin typeface="Rubik Light"/>
              </a:defRPr>
            </a:pPr>
            <a:r>
              <a:t>Resumen Final</a:t>
            </a:r>
          </a:p>
        </p:txBody>
      </p:sp>
      <p:sp>
        <p:nvSpPr>
          <p:cNvPr id="5" name="TextBox 4"/>
          <p:cNvSpPr txBox="1"/>
          <p:nvPr/>
        </p:nvSpPr>
        <p:spPr>
          <a:xfrm>
            <a:off x="3693601" y="751500"/>
            <a:ext cx="4521600" cy="877163"/>
          </a:xfrm>
          <a:prstGeom prst="rect">
            <a:avLst/>
          </a:prstGeom>
          <a:noFill/>
        </p:spPr>
        <p:txBody>
          <a:bodyPr wrap="square" anchor="t">
            <a:spAutoFit/>
          </a:bodyPr>
          <a:lstStyle/>
          <a:p>
            <a:endParaRPr>
              <a:solidFill>
                <a:schemeClr val="bg1"/>
              </a:solidFill>
            </a:endParaRPr>
          </a:p>
          <a:p>
            <a:pPr>
              <a:defRPr sz="1800">
                <a:solidFill>
                  <a:srgbClr val="FFCC4C"/>
                </a:solidFill>
                <a:latin typeface="Rubik Regular"/>
              </a:defRPr>
            </a:pPr>
            <a:r>
              <a:rPr>
                <a:solidFill>
                  <a:schemeClr val="bg1"/>
                </a:solidFill>
              </a:rPr>
              <a:t>1. </a:t>
            </a:r>
            <a:r>
              <a:rPr sz="1500">
                <a:solidFill>
                  <a:schemeClr val="bg1"/>
                </a:solidFill>
                <a:latin typeface="Rubik Regular"/>
              </a:rPr>
              <a:t>La simulación práctica es vital para la formación de odontólogos competentes.</a:t>
            </a:r>
          </a:p>
        </p:txBody>
      </p:sp>
      <p:sp>
        <p:nvSpPr>
          <p:cNvPr id="6" name="TextBox 5"/>
          <p:cNvSpPr txBox="1"/>
          <p:nvPr/>
        </p:nvSpPr>
        <p:spPr>
          <a:xfrm>
            <a:off x="3693601" y="1971000"/>
            <a:ext cx="4521600" cy="877163"/>
          </a:xfrm>
          <a:prstGeom prst="rect">
            <a:avLst/>
          </a:prstGeom>
          <a:noFill/>
        </p:spPr>
        <p:txBody>
          <a:bodyPr wrap="square" anchor="t">
            <a:spAutoFit/>
          </a:bodyPr>
          <a:lstStyle/>
          <a:p>
            <a:endParaRPr dirty="0">
              <a:solidFill>
                <a:schemeClr val="bg1"/>
              </a:solidFill>
            </a:endParaRPr>
          </a:p>
          <a:p>
            <a:pPr>
              <a:defRPr sz="1800">
                <a:solidFill>
                  <a:srgbClr val="FFCC4C"/>
                </a:solidFill>
                <a:latin typeface="Rubik Regular"/>
              </a:defRPr>
            </a:pPr>
            <a:r>
              <a:rPr dirty="0">
                <a:solidFill>
                  <a:schemeClr val="bg1"/>
                </a:solidFill>
              </a:rPr>
              <a:t>2. </a:t>
            </a:r>
            <a:r>
              <a:rPr sz="1500" dirty="0" err="1">
                <a:solidFill>
                  <a:schemeClr val="bg1"/>
                </a:solidFill>
                <a:latin typeface="Rubik Regular"/>
              </a:rPr>
              <a:t>Permite</a:t>
            </a:r>
            <a:r>
              <a:rPr sz="1500" dirty="0">
                <a:solidFill>
                  <a:schemeClr val="bg1"/>
                </a:solidFill>
                <a:latin typeface="Rubik Regular"/>
              </a:rPr>
              <a:t> a </a:t>
            </a:r>
            <a:r>
              <a:rPr sz="1500" dirty="0" err="1">
                <a:solidFill>
                  <a:schemeClr val="bg1"/>
                </a:solidFill>
                <a:latin typeface="Rubik Regular"/>
              </a:rPr>
              <a:t>los</a:t>
            </a:r>
            <a:r>
              <a:rPr sz="1500" dirty="0">
                <a:solidFill>
                  <a:schemeClr val="bg1"/>
                </a:solidFill>
                <a:latin typeface="Rubik Regular"/>
              </a:rPr>
              <a:t> </a:t>
            </a:r>
            <a:r>
              <a:rPr sz="1500" dirty="0" err="1">
                <a:solidFill>
                  <a:schemeClr val="bg1"/>
                </a:solidFill>
                <a:latin typeface="Rubik Regular"/>
              </a:rPr>
              <a:t>estudiantes</a:t>
            </a:r>
            <a:r>
              <a:rPr sz="1500" dirty="0">
                <a:solidFill>
                  <a:schemeClr val="bg1"/>
                </a:solidFill>
                <a:latin typeface="Rubik Regular"/>
              </a:rPr>
              <a:t> </a:t>
            </a:r>
            <a:r>
              <a:rPr sz="1500" dirty="0" err="1">
                <a:solidFill>
                  <a:schemeClr val="bg1"/>
                </a:solidFill>
                <a:latin typeface="Rubik Regular"/>
              </a:rPr>
              <a:t>desarrollar</a:t>
            </a:r>
            <a:r>
              <a:rPr sz="1500" dirty="0">
                <a:solidFill>
                  <a:schemeClr val="bg1"/>
                </a:solidFill>
                <a:latin typeface="Rubik Regular"/>
              </a:rPr>
              <a:t> y </a:t>
            </a:r>
            <a:r>
              <a:rPr sz="1500" dirty="0" err="1">
                <a:solidFill>
                  <a:schemeClr val="bg1"/>
                </a:solidFill>
                <a:latin typeface="Rubik Regular"/>
              </a:rPr>
              <a:t>perfeccionar</a:t>
            </a:r>
            <a:r>
              <a:rPr sz="1500" dirty="0">
                <a:solidFill>
                  <a:schemeClr val="bg1"/>
                </a:solidFill>
                <a:latin typeface="Rubik Regular"/>
              </a:rPr>
              <a:t> </a:t>
            </a:r>
            <a:r>
              <a:rPr sz="1500" dirty="0" err="1">
                <a:solidFill>
                  <a:schemeClr val="bg1"/>
                </a:solidFill>
                <a:latin typeface="Rubik Regular"/>
              </a:rPr>
              <a:t>habilidades</a:t>
            </a:r>
            <a:r>
              <a:rPr sz="1500" dirty="0">
                <a:solidFill>
                  <a:schemeClr val="bg1"/>
                </a:solidFill>
                <a:latin typeface="Rubik Regular"/>
              </a:rPr>
              <a:t> </a:t>
            </a:r>
            <a:r>
              <a:rPr sz="1500" dirty="0" err="1">
                <a:solidFill>
                  <a:schemeClr val="bg1"/>
                </a:solidFill>
                <a:latin typeface="Rubik Regular"/>
              </a:rPr>
              <a:t>técnicas</a:t>
            </a:r>
            <a:r>
              <a:rPr sz="1500" dirty="0">
                <a:solidFill>
                  <a:schemeClr val="bg1"/>
                </a:solidFill>
                <a:latin typeface="Rubik Regular"/>
              </a:rPr>
              <a:t> </a:t>
            </a:r>
            <a:r>
              <a:rPr sz="1500" dirty="0" err="1">
                <a:solidFill>
                  <a:schemeClr val="bg1"/>
                </a:solidFill>
                <a:latin typeface="Rubik Regular"/>
              </a:rPr>
              <a:t>en</a:t>
            </a:r>
            <a:r>
              <a:rPr sz="1500" dirty="0">
                <a:solidFill>
                  <a:schemeClr val="bg1"/>
                </a:solidFill>
                <a:latin typeface="Rubik Regular"/>
              </a:rPr>
              <a:t> un </a:t>
            </a:r>
            <a:r>
              <a:rPr sz="1500" dirty="0" err="1">
                <a:solidFill>
                  <a:schemeClr val="bg1"/>
                </a:solidFill>
                <a:latin typeface="Rubik Regular"/>
              </a:rPr>
              <a:t>entorno</a:t>
            </a:r>
            <a:r>
              <a:rPr sz="1500" dirty="0">
                <a:solidFill>
                  <a:schemeClr val="bg1"/>
                </a:solidFill>
                <a:latin typeface="Rubik Regular"/>
              </a:rPr>
              <a:t> </a:t>
            </a:r>
            <a:r>
              <a:rPr sz="1500" dirty="0" err="1">
                <a:solidFill>
                  <a:schemeClr val="bg1"/>
                </a:solidFill>
                <a:latin typeface="Rubik Regular"/>
              </a:rPr>
              <a:t>seguro</a:t>
            </a:r>
            <a:r>
              <a:rPr sz="1500" dirty="0">
                <a:solidFill>
                  <a:schemeClr val="bg1"/>
                </a:solidFill>
                <a:latin typeface="Rubik Regular"/>
              </a:rPr>
              <a:t>.</a:t>
            </a:r>
          </a:p>
        </p:txBody>
      </p:sp>
      <p:sp>
        <p:nvSpPr>
          <p:cNvPr id="7" name="TextBox 6"/>
          <p:cNvSpPr txBox="1"/>
          <p:nvPr/>
        </p:nvSpPr>
        <p:spPr>
          <a:xfrm>
            <a:off x="3693601" y="3190500"/>
            <a:ext cx="4521600" cy="877163"/>
          </a:xfrm>
          <a:prstGeom prst="rect">
            <a:avLst/>
          </a:prstGeom>
          <a:noFill/>
        </p:spPr>
        <p:txBody>
          <a:bodyPr wrap="square" anchor="t">
            <a:spAutoFit/>
          </a:bodyPr>
          <a:lstStyle/>
          <a:p>
            <a:endParaRPr>
              <a:solidFill>
                <a:schemeClr val="bg1"/>
              </a:solidFill>
            </a:endParaRPr>
          </a:p>
          <a:p>
            <a:pPr>
              <a:defRPr sz="1800">
                <a:solidFill>
                  <a:srgbClr val="FFCC4C"/>
                </a:solidFill>
                <a:latin typeface="Rubik Regular"/>
              </a:defRPr>
            </a:pPr>
            <a:r>
              <a:rPr>
                <a:solidFill>
                  <a:schemeClr val="bg1"/>
                </a:solidFill>
              </a:rPr>
              <a:t>3. </a:t>
            </a:r>
            <a:r>
              <a:rPr sz="1500">
                <a:solidFill>
                  <a:schemeClr val="bg1"/>
                </a:solidFill>
                <a:latin typeface="Rubik Regular"/>
              </a:rPr>
              <a:t>La implementación efectiva de la simulación enriquecerá la experiencia educativa y profesional.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TotalTime>
  <Words>1105</Words>
  <Application>Microsoft Office PowerPoint</Application>
  <PresentationFormat>Personalizado</PresentationFormat>
  <Paragraphs>61</Paragraphs>
  <Slides>23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23</vt:i4>
      </vt:variant>
    </vt:vector>
  </HeadingPairs>
  <TitlesOfParts>
    <vt:vector size="27" baseType="lpstr">
      <vt:lpstr>Arial</vt:lpstr>
      <vt:lpstr>Calibri</vt:lpstr>
      <vt:lpstr>Rubik Regular</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Rueda Ventura</cp:lastModifiedBy>
  <cp:revision>3</cp:revision>
  <dcterms:created xsi:type="dcterms:W3CDTF">2013-01-27T09:14:16Z</dcterms:created>
  <dcterms:modified xsi:type="dcterms:W3CDTF">2025-02-01T00:04:11Z</dcterms:modified>
  <cp:category/>
</cp:coreProperties>
</file>